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63"/>
  </p:notesMasterIdLst>
  <p:sldIdLst>
    <p:sldId id="256" r:id="rId2"/>
    <p:sldId id="259" r:id="rId3"/>
    <p:sldId id="273" r:id="rId4"/>
    <p:sldId id="258" r:id="rId5"/>
    <p:sldId id="274" r:id="rId6"/>
    <p:sldId id="332" r:id="rId7"/>
    <p:sldId id="334" r:id="rId8"/>
    <p:sldId id="335" r:id="rId9"/>
    <p:sldId id="318" r:id="rId10"/>
    <p:sldId id="319" r:id="rId11"/>
    <p:sldId id="324" r:id="rId12"/>
    <p:sldId id="325" r:id="rId13"/>
    <p:sldId id="326" r:id="rId14"/>
    <p:sldId id="320" r:id="rId15"/>
    <p:sldId id="327" r:id="rId16"/>
    <p:sldId id="328" r:id="rId17"/>
    <p:sldId id="329" r:id="rId18"/>
    <p:sldId id="323" r:id="rId19"/>
    <p:sldId id="330" r:id="rId20"/>
    <p:sldId id="264" r:id="rId21"/>
    <p:sldId id="265" r:id="rId22"/>
    <p:sldId id="266" r:id="rId23"/>
    <p:sldId id="267" r:id="rId24"/>
    <p:sldId id="268" r:id="rId25"/>
    <p:sldId id="269" r:id="rId26"/>
    <p:sldId id="333" r:id="rId27"/>
    <p:sldId id="263" r:id="rId28"/>
    <p:sldId id="270" r:id="rId29"/>
    <p:sldId id="271" r:id="rId30"/>
    <p:sldId id="272" r:id="rId31"/>
    <p:sldId id="277" r:id="rId32"/>
    <p:sldId id="276" r:id="rId33"/>
    <p:sldId id="279" r:id="rId34"/>
    <p:sldId id="280" r:id="rId35"/>
    <p:sldId id="286" r:id="rId36"/>
    <p:sldId id="281" r:id="rId37"/>
    <p:sldId id="285" r:id="rId38"/>
    <p:sldId id="288" r:id="rId39"/>
    <p:sldId id="300" r:id="rId40"/>
    <p:sldId id="301" r:id="rId41"/>
    <p:sldId id="302" r:id="rId42"/>
    <p:sldId id="312" r:id="rId43"/>
    <p:sldId id="313" r:id="rId44"/>
    <p:sldId id="305" r:id="rId45"/>
    <p:sldId id="308" r:id="rId46"/>
    <p:sldId id="306" r:id="rId47"/>
    <p:sldId id="307" r:id="rId48"/>
    <p:sldId id="309" r:id="rId49"/>
    <p:sldId id="310" r:id="rId50"/>
    <p:sldId id="314" r:id="rId51"/>
    <p:sldId id="316" r:id="rId52"/>
    <p:sldId id="315" r:id="rId53"/>
    <p:sldId id="289" r:id="rId54"/>
    <p:sldId id="290" r:id="rId55"/>
    <p:sldId id="291" r:id="rId56"/>
    <p:sldId id="292" r:id="rId57"/>
    <p:sldId id="331" r:id="rId58"/>
    <p:sldId id="295" r:id="rId59"/>
    <p:sldId id="298" r:id="rId60"/>
    <p:sldId id="299"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Lst>
        </p14:section>
        <p14:section name="Part 1" id="{5A82E57F-FAF3-4B12-930E-E24CBC09F95C}">
          <p14:sldIdLst>
            <p14:sldId id="274"/>
            <p14:sldId id="332"/>
            <p14:sldId id="334"/>
            <p14:sldId id="335"/>
          </p14:sldIdLst>
        </p14:section>
        <p14:section name="Part 2" id="{71039B9A-6DDF-4F24-A02B-B27A18B4EE0F}">
          <p14:sldIdLst>
            <p14:sldId id="318"/>
            <p14:sldId id="319"/>
            <p14:sldId id="324"/>
            <p14:sldId id="325"/>
            <p14:sldId id="326"/>
            <p14:sldId id="320"/>
            <p14:sldId id="327"/>
            <p14:sldId id="328"/>
            <p14:sldId id="329"/>
            <p14:sldId id="323"/>
            <p14:sldId id="330"/>
          </p14:sldIdLst>
        </p14:section>
        <p14:section name="Part 3" id="{4FC5B730-411F-4186-90E8-1BF9E4959108}">
          <p14:sldIdLst>
            <p14:sldId id="264"/>
            <p14:sldId id="265"/>
            <p14:sldId id="266"/>
            <p14:sldId id="267"/>
            <p14:sldId id="268"/>
            <p14:sldId id="269"/>
            <p14:sldId id="333"/>
          </p14:sldIdLst>
        </p14:section>
        <p14:section name="Part 4" id="{379F2DD4-0BE2-4E0A-BF25-CE7EBDA1B36E}">
          <p14:sldIdLst>
            <p14:sldId id="263"/>
            <p14:sldId id="270"/>
            <p14:sldId id="271"/>
            <p14:sldId id="272"/>
            <p14:sldId id="277"/>
            <p14:sldId id="276"/>
            <p14:sldId id="279"/>
            <p14:sldId id="280"/>
            <p14:sldId id="286"/>
            <p14:sldId id="281"/>
            <p14:sldId id="285"/>
            <p14:sldId id="288"/>
            <p14:sldId id="300"/>
            <p14:sldId id="301"/>
            <p14:sldId id="302"/>
            <p14:sldId id="312"/>
            <p14:sldId id="313"/>
            <p14:sldId id="305"/>
            <p14:sldId id="308"/>
            <p14:sldId id="306"/>
            <p14:sldId id="307"/>
            <p14:sldId id="309"/>
            <p14:sldId id="310"/>
            <p14:sldId id="314"/>
            <p14:sldId id="316"/>
            <p14:sldId id="315"/>
          </p14:sldIdLst>
        </p14:section>
        <p14:section name="Part 5" id="{93B28E02-08B4-4F83-9D9F-52AD275E17B5}">
          <p14:sldIdLst>
            <p14:sldId id="289"/>
            <p14:sldId id="290"/>
            <p14:sldId id="291"/>
            <p14:sldId id="292"/>
            <p14:sldId id="331"/>
            <p14:sldId id="295"/>
            <p14:sldId id="298"/>
            <p14:sldId id="299"/>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4"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0758" autoAdjust="0"/>
  </p:normalViewPr>
  <p:slideViewPr>
    <p:cSldViewPr snapToGrid="0">
      <p:cViewPr varScale="1">
        <p:scale>
          <a:sx n="33" d="100"/>
          <a:sy n="33" d="100"/>
        </p:scale>
        <p:origin x="9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5T21:44:09.256" idx="4">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732E8-A8D3-42E3-9091-0D3F68185416}"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309C-95B9-4446-92CC-D204686790F4}" type="slidenum">
              <a:rPr lang="en-US" smtClean="0"/>
              <a:t>‹#›</a:t>
            </a:fld>
            <a:endParaRPr lang="en-US"/>
          </a:p>
        </p:txBody>
      </p:sp>
    </p:spTree>
    <p:extLst>
      <p:ext uri="{BB962C8B-B14F-4D97-AF65-F5344CB8AC3E}">
        <p14:creationId xmlns:p14="http://schemas.microsoft.com/office/powerpoint/2010/main" val="21996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8</a:t>
            </a:fld>
            <a:endParaRPr lang="en-US"/>
          </a:p>
        </p:txBody>
      </p:sp>
    </p:spTree>
    <p:extLst>
      <p:ext uri="{BB962C8B-B14F-4D97-AF65-F5344CB8AC3E}">
        <p14:creationId xmlns:p14="http://schemas.microsoft.com/office/powerpoint/2010/main" val="103560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number of hits</a:t>
            </a:r>
          </a:p>
          <a:p>
            <a:r>
              <a:rPr lang="en-US" dirty="0"/>
              <a:t>-keeping track of hits per page to know when to move pages</a:t>
            </a:r>
          </a:p>
          <a:p>
            <a:r>
              <a:rPr lang="en-US" dirty="0"/>
              <a:t>-code loop to new city stop when value doesn’t match search term</a:t>
            </a:r>
          </a:p>
        </p:txBody>
      </p:sp>
      <p:sp>
        <p:nvSpPr>
          <p:cNvPr id="4" name="Slide Number Placeholder 3"/>
          <p:cNvSpPr>
            <a:spLocks noGrp="1"/>
          </p:cNvSpPr>
          <p:nvPr>
            <p:ph type="sldNum" sz="quarter" idx="5"/>
          </p:nvPr>
        </p:nvSpPr>
        <p:spPr/>
        <p:txBody>
          <a:bodyPr/>
          <a:lstStyle/>
          <a:p>
            <a:fld id="{EB2A309C-95B9-4446-92CC-D204686790F4}" type="slidenum">
              <a:rPr lang="en-US" smtClean="0"/>
              <a:t>47</a:t>
            </a:fld>
            <a:endParaRPr lang="en-US"/>
          </a:p>
        </p:txBody>
      </p:sp>
    </p:spTree>
    <p:extLst>
      <p:ext uri="{BB962C8B-B14F-4D97-AF65-F5344CB8AC3E}">
        <p14:creationId xmlns:p14="http://schemas.microsoft.com/office/powerpoint/2010/main" val="318415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allows for only 50 results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48</a:t>
            </a:fld>
            <a:endParaRPr lang="en-US"/>
          </a:p>
        </p:txBody>
      </p:sp>
    </p:spTree>
    <p:extLst>
      <p:ext uri="{BB962C8B-B14F-4D97-AF65-F5344CB8AC3E}">
        <p14:creationId xmlns:p14="http://schemas.microsoft.com/office/powerpoint/2010/main" val="367710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52</a:t>
            </a:fld>
            <a:endParaRPr lang="en-US"/>
          </a:p>
        </p:txBody>
      </p:sp>
    </p:spTree>
    <p:extLst>
      <p:ext uri="{BB962C8B-B14F-4D97-AF65-F5344CB8AC3E}">
        <p14:creationId xmlns:p14="http://schemas.microsoft.com/office/powerpoint/2010/main" val="40841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57</a:t>
            </a:fld>
            <a:endParaRPr lang="en-US"/>
          </a:p>
        </p:txBody>
      </p:sp>
    </p:spTree>
    <p:extLst>
      <p:ext uri="{BB962C8B-B14F-4D97-AF65-F5344CB8AC3E}">
        <p14:creationId xmlns:p14="http://schemas.microsoft.com/office/powerpoint/2010/main" val="46680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27</a:t>
            </a:fld>
            <a:endParaRPr lang="en-US"/>
          </a:p>
        </p:txBody>
      </p:sp>
    </p:spTree>
    <p:extLst>
      <p:ext uri="{BB962C8B-B14F-4D97-AF65-F5344CB8AC3E}">
        <p14:creationId xmlns:p14="http://schemas.microsoft.com/office/powerpoint/2010/main" val="15570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going very quickly through data frame cleaning/sorting</a:t>
            </a:r>
          </a:p>
          <a:p>
            <a:r>
              <a:rPr lang="en-US" dirty="0"/>
              <a:t>-slow down after the merges</a:t>
            </a:r>
          </a:p>
        </p:txBody>
      </p:sp>
      <p:sp>
        <p:nvSpPr>
          <p:cNvPr id="4" name="Slide Number Placeholder 3"/>
          <p:cNvSpPr>
            <a:spLocks noGrp="1"/>
          </p:cNvSpPr>
          <p:nvPr>
            <p:ph type="sldNum" sz="quarter" idx="5"/>
          </p:nvPr>
        </p:nvSpPr>
        <p:spPr/>
        <p:txBody>
          <a:bodyPr/>
          <a:lstStyle/>
          <a:p>
            <a:fld id="{EB2A309C-95B9-4446-92CC-D204686790F4}" type="slidenum">
              <a:rPr lang="en-US" smtClean="0"/>
              <a:t>28</a:t>
            </a:fld>
            <a:endParaRPr lang="en-US"/>
          </a:p>
        </p:txBody>
      </p:sp>
    </p:spTree>
    <p:extLst>
      <p:ext uri="{BB962C8B-B14F-4D97-AF65-F5344CB8AC3E}">
        <p14:creationId xmlns:p14="http://schemas.microsoft.com/office/powerpoint/2010/main" val="299336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per city</a:t>
            </a:r>
          </a:p>
        </p:txBody>
      </p:sp>
      <p:sp>
        <p:nvSpPr>
          <p:cNvPr id="4" name="Slide Number Placeholder 3"/>
          <p:cNvSpPr>
            <a:spLocks noGrp="1"/>
          </p:cNvSpPr>
          <p:nvPr>
            <p:ph type="sldNum" sz="quarter" idx="5"/>
          </p:nvPr>
        </p:nvSpPr>
        <p:spPr/>
        <p:txBody>
          <a:bodyPr/>
          <a:lstStyle/>
          <a:p>
            <a:fld id="{EB2A309C-95B9-4446-92CC-D204686790F4}" type="slidenum">
              <a:rPr lang="en-US" smtClean="0"/>
              <a:t>29</a:t>
            </a:fld>
            <a:endParaRPr lang="en-US"/>
          </a:p>
        </p:txBody>
      </p:sp>
    </p:spTree>
    <p:extLst>
      <p:ext uri="{BB962C8B-B14F-4D97-AF65-F5344CB8AC3E}">
        <p14:creationId xmlns:p14="http://schemas.microsoft.com/office/powerpoint/2010/main" val="407521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Preparing for merge by creating unique keys in “Unique City” series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30</a:t>
            </a:fld>
            <a:endParaRPr lang="en-US"/>
          </a:p>
        </p:txBody>
      </p:sp>
    </p:spTree>
    <p:extLst>
      <p:ext uri="{BB962C8B-B14F-4D97-AF65-F5344CB8AC3E}">
        <p14:creationId xmlns:p14="http://schemas.microsoft.com/office/powerpoint/2010/main" val="287489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31</a:t>
            </a:fld>
            <a:endParaRPr lang="en-US"/>
          </a:p>
        </p:txBody>
      </p:sp>
    </p:spTree>
    <p:extLst>
      <p:ext uri="{BB962C8B-B14F-4D97-AF65-F5344CB8AC3E}">
        <p14:creationId xmlns:p14="http://schemas.microsoft.com/office/powerpoint/2010/main" val="9736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cities to gas prices AND charge stations</a:t>
            </a:r>
          </a:p>
        </p:txBody>
      </p:sp>
      <p:sp>
        <p:nvSpPr>
          <p:cNvPr id="4" name="Slide Number Placeholder 3"/>
          <p:cNvSpPr>
            <a:spLocks noGrp="1"/>
          </p:cNvSpPr>
          <p:nvPr>
            <p:ph type="sldNum" sz="quarter" idx="5"/>
          </p:nvPr>
        </p:nvSpPr>
        <p:spPr/>
        <p:txBody>
          <a:bodyPr/>
          <a:lstStyle/>
          <a:p>
            <a:fld id="{EB2A309C-95B9-4446-92CC-D204686790F4}" type="slidenum">
              <a:rPr lang="en-US" smtClean="0"/>
              <a:t>36</a:t>
            </a:fld>
            <a:endParaRPr lang="en-US"/>
          </a:p>
        </p:txBody>
      </p:sp>
    </p:spTree>
    <p:extLst>
      <p:ext uri="{BB962C8B-B14F-4D97-AF65-F5344CB8AC3E}">
        <p14:creationId xmlns:p14="http://schemas.microsoft.com/office/powerpoint/2010/main" val="33627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a list of “hits” found in each response</a:t>
            </a:r>
          </a:p>
          <a:p>
            <a:r>
              <a:rPr lang="en-US" dirty="0"/>
              <a:t>-able to compensate for multiple pages by making and checking for a “search complete” state</a:t>
            </a:r>
          </a:p>
        </p:txBody>
      </p:sp>
      <p:sp>
        <p:nvSpPr>
          <p:cNvPr id="4" name="Slide Number Placeholder 3"/>
          <p:cNvSpPr>
            <a:spLocks noGrp="1"/>
          </p:cNvSpPr>
          <p:nvPr>
            <p:ph type="sldNum" sz="quarter" idx="5"/>
          </p:nvPr>
        </p:nvSpPr>
        <p:spPr/>
        <p:txBody>
          <a:bodyPr/>
          <a:lstStyle/>
          <a:p>
            <a:fld id="{EB2A309C-95B9-4446-92CC-D204686790F4}" type="slidenum">
              <a:rPr lang="en-US" smtClean="0"/>
              <a:t>45</a:t>
            </a:fld>
            <a:endParaRPr lang="en-US"/>
          </a:p>
        </p:txBody>
      </p:sp>
    </p:spTree>
    <p:extLst>
      <p:ext uri="{BB962C8B-B14F-4D97-AF65-F5344CB8AC3E}">
        <p14:creationId xmlns:p14="http://schemas.microsoft.com/office/powerpoint/2010/main" val="20970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request</a:t>
            </a:r>
          </a:p>
          <a:p>
            <a:r>
              <a:rPr lang="en-US" dirty="0"/>
              <a:t>-making request, and continues on error</a:t>
            </a:r>
          </a:p>
        </p:txBody>
      </p:sp>
      <p:sp>
        <p:nvSpPr>
          <p:cNvPr id="4" name="Slide Number Placeholder 3"/>
          <p:cNvSpPr>
            <a:spLocks noGrp="1"/>
          </p:cNvSpPr>
          <p:nvPr>
            <p:ph type="sldNum" sz="quarter" idx="5"/>
          </p:nvPr>
        </p:nvSpPr>
        <p:spPr/>
        <p:txBody>
          <a:bodyPr/>
          <a:lstStyle/>
          <a:p>
            <a:fld id="{EB2A309C-95B9-4446-92CC-D204686790F4}" type="slidenum">
              <a:rPr lang="en-US" smtClean="0"/>
              <a:t>46</a:t>
            </a:fld>
            <a:endParaRPr lang="en-US"/>
          </a:p>
        </p:txBody>
      </p:sp>
    </p:spTree>
    <p:extLst>
      <p:ext uri="{BB962C8B-B14F-4D97-AF65-F5344CB8AC3E}">
        <p14:creationId xmlns:p14="http://schemas.microsoft.com/office/powerpoint/2010/main" val="270186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8334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1/16/2021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ist_of_United_States_urban_area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1E7CA-6305-4BD5-91D0-F7F4083E5C34}"/>
              </a:ext>
            </a:extLst>
          </p:cNvPr>
          <p:cNvPicPr>
            <a:picLocks noChangeAspect="1"/>
          </p:cNvPicPr>
          <p:nvPr/>
        </p:nvPicPr>
        <p:blipFill>
          <a:blip r:embed="rId2"/>
          <a:stretch>
            <a:fillRect/>
          </a:stretch>
        </p:blipFill>
        <p:spPr>
          <a:xfrm>
            <a:off x="3087148" y="0"/>
            <a:ext cx="8601512" cy="3891727"/>
          </a:xfrm>
          <a:prstGeom prst="rect">
            <a:avLst/>
          </a:prstGeom>
        </p:spPr>
      </p:pic>
      <p:pic>
        <p:nvPicPr>
          <p:cNvPr id="9" name="內容版面配置區 8">
            <a:extLst>
              <a:ext uri="{FF2B5EF4-FFF2-40B4-BE49-F238E27FC236}">
                <a16:creationId xmlns:a16="http://schemas.microsoft.com/office/drawing/2014/main" id="{F623423F-11FA-4ED3-8B76-FA5D939C9BAE}"/>
              </a:ext>
            </a:extLst>
          </p:cNvPr>
          <p:cNvPicPr>
            <a:picLocks noGrp="1" noChangeAspect="1"/>
          </p:cNvPicPr>
          <p:nvPr>
            <p:ph idx="1"/>
          </p:nvPr>
        </p:nvPicPr>
        <p:blipFill>
          <a:blip r:embed="rId3"/>
          <a:stretch>
            <a:fillRect/>
          </a:stretch>
        </p:blipFill>
        <p:spPr>
          <a:xfrm>
            <a:off x="2944536" y="3622994"/>
            <a:ext cx="8941336" cy="3096587"/>
          </a:xfrm>
        </p:spPr>
      </p:pic>
      <p:sp>
        <p:nvSpPr>
          <p:cNvPr id="7" name="文字方塊 6">
            <a:extLst>
              <a:ext uri="{FF2B5EF4-FFF2-40B4-BE49-F238E27FC236}">
                <a16:creationId xmlns:a16="http://schemas.microsoft.com/office/drawing/2014/main" id="{09654203-E492-4A2A-8961-A5CCBF833792}"/>
              </a:ext>
            </a:extLst>
          </p:cNvPr>
          <p:cNvSpPr txBox="1"/>
          <p:nvPr/>
        </p:nvSpPr>
        <p:spPr>
          <a:xfrm>
            <a:off x="1484310" y="1066800"/>
            <a:ext cx="1543574" cy="646331"/>
          </a:xfrm>
          <a:prstGeom prst="rect">
            <a:avLst/>
          </a:prstGeom>
          <a:noFill/>
        </p:spPr>
        <p:txBody>
          <a:bodyPr wrap="square" rtlCol="0">
            <a:spAutoFit/>
          </a:bodyPr>
          <a:lstStyle/>
          <a:p>
            <a:r>
              <a:rPr lang="en-US" dirty="0"/>
              <a:t>Top 10 Sale </a:t>
            </a:r>
          </a:p>
          <a:p>
            <a:r>
              <a:rPr lang="en-US" dirty="0"/>
              <a:t>- EV Car</a:t>
            </a:r>
          </a:p>
        </p:txBody>
      </p:sp>
      <p:sp>
        <p:nvSpPr>
          <p:cNvPr id="12" name="文字方塊 11">
            <a:extLst>
              <a:ext uri="{FF2B5EF4-FFF2-40B4-BE49-F238E27FC236}">
                <a16:creationId xmlns:a16="http://schemas.microsoft.com/office/drawing/2014/main" id="{46C91BBB-E9F4-4694-A293-E59098691D69}"/>
              </a:ext>
            </a:extLst>
          </p:cNvPr>
          <p:cNvSpPr txBox="1"/>
          <p:nvPr/>
        </p:nvSpPr>
        <p:spPr>
          <a:xfrm>
            <a:off x="1216403" y="4524956"/>
            <a:ext cx="1453218" cy="646331"/>
          </a:xfrm>
          <a:prstGeom prst="rect">
            <a:avLst/>
          </a:prstGeom>
          <a:noFill/>
        </p:spPr>
        <p:txBody>
          <a:bodyPr wrap="none" rtlCol="0">
            <a:spAutoFit/>
          </a:bodyPr>
          <a:lstStyle/>
          <a:p>
            <a:r>
              <a:rPr lang="en-US" dirty="0"/>
              <a:t>Top 10Sale</a:t>
            </a:r>
          </a:p>
          <a:p>
            <a:r>
              <a:rPr lang="en-US" dirty="0"/>
              <a:t>-Gasoline Car</a:t>
            </a:r>
          </a:p>
        </p:txBody>
      </p:sp>
    </p:spTree>
    <p:extLst>
      <p:ext uri="{BB962C8B-B14F-4D97-AF65-F5344CB8AC3E}">
        <p14:creationId xmlns:p14="http://schemas.microsoft.com/office/powerpoint/2010/main" val="404596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39D53-18B7-48E7-AEF1-EF9DD103AE9B}"/>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BA28875C-65E4-4C31-8DE2-09995FDB6901}"/>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F21407BC-11C8-489D-8B7C-3AD52E3F0DC7}"/>
              </a:ext>
            </a:extLst>
          </p:cNvPr>
          <p:cNvPicPr>
            <a:picLocks noChangeAspect="1"/>
          </p:cNvPicPr>
          <p:nvPr/>
        </p:nvPicPr>
        <p:blipFill>
          <a:blip r:embed="rId2"/>
          <a:stretch>
            <a:fillRect/>
          </a:stretch>
        </p:blipFill>
        <p:spPr>
          <a:xfrm>
            <a:off x="582861" y="200025"/>
            <a:ext cx="9029700" cy="1733550"/>
          </a:xfrm>
          <a:prstGeom prst="rect">
            <a:avLst/>
          </a:prstGeom>
        </p:spPr>
      </p:pic>
      <p:pic>
        <p:nvPicPr>
          <p:cNvPr id="7" name="圖片 6">
            <a:extLst>
              <a:ext uri="{FF2B5EF4-FFF2-40B4-BE49-F238E27FC236}">
                <a16:creationId xmlns:a16="http://schemas.microsoft.com/office/drawing/2014/main" id="{C4FDE831-256B-4A1B-9C50-94F52B49423F}"/>
              </a:ext>
            </a:extLst>
          </p:cNvPr>
          <p:cNvPicPr>
            <a:picLocks noChangeAspect="1"/>
          </p:cNvPicPr>
          <p:nvPr/>
        </p:nvPicPr>
        <p:blipFill>
          <a:blip r:embed="rId3"/>
          <a:stretch>
            <a:fillRect/>
          </a:stretch>
        </p:blipFill>
        <p:spPr>
          <a:xfrm>
            <a:off x="582861" y="1933575"/>
            <a:ext cx="6877050" cy="3048000"/>
          </a:xfrm>
          <a:prstGeom prst="rect">
            <a:avLst/>
          </a:prstGeom>
        </p:spPr>
      </p:pic>
      <p:pic>
        <p:nvPicPr>
          <p:cNvPr id="9" name="圖片 8">
            <a:extLst>
              <a:ext uri="{FF2B5EF4-FFF2-40B4-BE49-F238E27FC236}">
                <a16:creationId xmlns:a16="http://schemas.microsoft.com/office/drawing/2014/main" id="{07CA9828-A135-4493-AEBD-5CB1171BA523}"/>
              </a:ext>
            </a:extLst>
          </p:cNvPr>
          <p:cNvPicPr>
            <a:picLocks noChangeAspect="1"/>
          </p:cNvPicPr>
          <p:nvPr/>
        </p:nvPicPr>
        <p:blipFill>
          <a:blip r:embed="rId4"/>
          <a:stretch>
            <a:fillRect/>
          </a:stretch>
        </p:blipFill>
        <p:spPr>
          <a:xfrm>
            <a:off x="7967618" y="3171823"/>
            <a:ext cx="3810000" cy="3171825"/>
          </a:xfrm>
          <a:prstGeom prst="rect">
            <a:avLst/>
          </a:prstGeom>
        </p:spPr>
      </p:pic>
    </p:spTree>
    <p:extLst>
      <p:ext uri="{BB962C8B-B14F-4D97-AF65-F5344CB8AC3E}">
        <p14:creationId xmlns:p14="http://schemas.microsoft.com/office/powerpoint/2010/main" val="283335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03607-46EF-4C5C-9F80-91B4B9DEB05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BFF42F84-5A17-48E3-B0DF-2CEC440FB8BE}"/>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2385AE4-07E7-4153-80CC-368D6DC8D18E}"/>
              </a:ext>
            </a:extLst>
          </p:cNvPr>
          <p:cNvPicPr>
            <a:picLocks noChangeAspect="1"/>
          </p:cNvPicPr>
          <p:nvPr/>
        </p:nvPicPr>
        <p:blipFill>
          <a:blip r:embed="rId2"/>
          <a:stretch>
            <a:fillRect/>
          </a:stretch>
        </p:blipFill>
        <p:spPr>
          <a:xfrm>
            <a:off x="3033232" y="752147"/>
            <a:ext cx="5804680" cy="1138893"/>
          </a:xfrm>
          <a:prstGeom prst="rect">
            <a:avLst/>
          </a:prstGeom>
        </p:spPr>
      </p:pic>
      <p:pic>
        <p:nvPicPr>
          <p:cNvPr id="7" name="圖片 6">
            <a:extLst>
              <a:ext uri="{FF2B5EF4-FFF2-40B4-BE49-F238E27FC236}">
                <a16:creationId xmlns:a16="http://schemas.microsoft.com/office/drawing/2014/main" id="{45DF0C38-495C-4559-8BF4-7308D51FDA20}"/>
              </a:ext>
            </a:extLst>
          </p:cNvPr>
          <p:cNvPicPr>
            <a:picLocks noChangeAspect="1"/>
          </p:cNvPicPr>
          <p:nvPr/>
        </p:nvPicPr>
        <p:blipFill>
          <a:blip r:embed="rId3"/>
          <a:stretch>
            <a:fillRect/>
          </a:stretch>
        </p:blipFill>
        <p:spPr>
          <a:xfrm>
            <a:off x="842962" y="1957387"/>
            <a:ext cx="10506075" cy="3411567"/>
          </a:xfrm>
          <a:prstGeom prst="rect">
            <a:avLst/>
          </a:prstGeom>
        </p:spPr>
      </p:pic>
    </p:spTree>
    <p:extLst>
      <p:ext uri="{BB962C8B-B14F-4D97-AF65-F5344CB8AC3E}">
        <p14:creationId xmlns:p14="http://schemas.microsoft.com/office/powerpoint/2010/main" val="288555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93DCD-9CAB-45A3-AADA-10F3062F7D6C}"/>
              </a:ext>
            </a:extLst>
          </p:cNvPr>
          <p:cNvSpPr>
            <a:spLocks noGrp="1"/>
          </p:cNvSpPr>
          <p:nvPr>
            <p:ph type="title"/>
          </p:nvPr>
        </p:nvSpPr>
        <p:spPr/>
        <p:txBody>
          <a:bodyPr/>
          <a:lstStyle/>
          <a:p>
            <a:endParaRPr lang="en-US" dirty="0"/>
          </a:p>
        </p:txBody>
      </p:sp>
      <p:pic>
        <p:nvPicPr>
          <p:cNvPr id="9" name="內容版面配置區 8">
            <a:extLst>
              <a:ext uri="{FF2B5EF4-FFF2-40B4-BE49-F238E27FC236}">
                <a16:creationId xmlns:a16="http://schemas.microsoft.com/office/drawing/2014/main" id="{EB6C0B11-1D41-4F26-BBFC-EEBC41EF0A6C}"/>
              </a:ext>
            </a:extLst>
          </p:cNvPr>
          <p:cNvPicPr>
            <a:picLocks noGrp="1" noChangeAspect="1"/>
          </p:cNvPicPr>
          <p:nvPr>
            <p:ph idx="1"/>
          </p:nvPr>
        </p:nvPicPr>
        <p:blipFill>
          <a:blip r:embed="rId2"/>
          <a:stretch>
            <a:fillRect/>
          </a:stretch>
        </p:blipFill>
        <p:spPr>
          <a:xfrm>
            <a:off x="1338262" y="2857974"/>
            <a:ext cx="10018712" cy="422033"/>
          </a:xfrm>
        </p:spPr>
      </p:pic>
      <p:pic>
        <p:nvPicPr>
          <p:cNvPr id="5" name="圖片 4">
            <a:extLst>
              <a:ext uri="{FF2B5EF4-FFF2-40B4-BE49-F238E27FC236}">
                <a16:creationId xmlns:a16="http://schemas.microsoft.com/office/drawing/2014/main" id="{5764C921-29A0-4AEA-820F-4F0B456C19C6}"/>
              </a:ext>
            </a:extLst>
          </p:cNvPr>
          <p:cNvPicPr>
            <a:picLocks noChangeAspect="1"/>
          </p:cNvPicPr>
          <p:nvPr/>
        </p:nvPicPr>
        <p:blipFill>
          <a:blip r:embed="rId3"/>
          <a:stretch>
            <a:fillRect/>
          </a:stretch>
        </p:blipFill>
        <p:spPr>
          <a:xfrm>
            <a:off x="876300" y="1193108"/>
            <a:ext cx="7138682" cy="1207807"/>
          </a:xfrm>
          <a:prstGeom prst="rect">
            <a:avLst/>
          </a:prstGeom>
        </p:spPr>
      </p:pic>
      <p:pic>
        <p:nvPicPr>
          <p:cNvPr id="7" name="圖片 6">
            <a:extLst>
              <a:ext uri="{FF2B5EF4-FFF2-40B4-BE49-F238E27FC236}">
                <a16:creationId xmlns:a16="http://schemas.microsoft.com/office/drawing/2014/main" id="{65243C29-C351-433B-A8EE-042B8B03EC71}"/>
              </a:ext>
            </a:extLst>
          </p:cNvPr>
          <p:cNvPicPr>
            <a:picLocks noChangeAspect="1"/>
          </p:cNvPicPr>
          <p:nvPr/>
        </p:nvPicPr>
        <p:blipFill>
          <a:blip r:embed="rId4"/>
          <a:stretch>
            <a:fillRect/>
          </a:stretch>
        </p:blipFill>
        <p:spPr>
          <a:xfrm>
            <a:off x="1338262" y="2467449"/>
            <a:ext cx="7381875" cy="390525"/>
          </a:xfrm>
          <a:prstGeom prst="rect">
            <a:avLst/>
          </a:prstGeom>
        </p:spPr>
      </p:pic>
      <p:pic>
        <p:nvPicPr>
          <p:cNvPr id="11" name="圖片 10">
            <a:extLst>
              <a:ext uri="{FF2B5EF4-FFF2-40B4-BE49-F238E27FC236}">
                <a16:creationId xmlns:a16="http://schemas.microsoft.com/office/drawing/2014/main" id="{6468AFE2-8140-45F5-9892-5843CD3861E1}"/>
              </a:ext>
            </a:extLst>
          </p:cNvPr>
          <p:cNvPicPr>
            <a:picLocks noChangeAspect="1"/>
          </p:cNvPicPr>
          <p:nvPr/>
        </p:nvPicPr>
        <p:blipFill>
          <a:blip r:embed="rId5"/>
          <a:stretch>
            <a:fillRect/>
          </a:stretch>
        </p:blipFill>
        <p:spPr>
          <a:xfrm>
            <a:off x="1338262" y="3260288"/>
            <a:ext cx="5095875" cy="733425"/>
          </a:xfrm>
          <a:prstGeom prst="rect">
            <a:avLst/>
          </a:prstGeom>
        </p:spPr>
      </p:pic>
      <p:pic>
        <p:nvPicPr>
          <p:cNvPr id="13" name="圖片 12">
            <a:extLst>
              <a:ext uri="{FF2B5EF4-FFF2-40B4-BE49-F238E27FC236}">
                <a16:creationId xmlns:a16="http://schemas.microsoft.com/office/drawing/2014/main" id="{D7901A29-904F-4F3D-8AF0-66DDE148040E}"/>
              </a:ext>
            </a:extLst>
          </p:cNvPr>
          <p:cNvPicPr>
            <a:picLocks noChangeAspect="1"/>
          </p:cNvPicPr>
          <p:nvPr/>
        </p:nvPicPr>
        <p:blipFill>
          <a:blip r:embed="rId6"/>
          <a:stretch>
            <a:fillRect/>
          </a:stretch>
        </p:blipFill>
        <p:spPr>
          <a:xfrm>
            <a:off x="1328738" y="3921956"/>
            <a:ext cx="9525000" cy="419100"/>
          </a:xfrm>
          <a:prstGeom prst="rect">
            <a:avLst/>
          </a:prstGeom>
        </p:spPr>
      </p:pic>
      <p:pic>
        <p:nvPicPr>
          <p:cNvPr id="17" name="圖片 16">
            <a:extLst>
              <a:ext uri="{FF2B5EF4-FFF2-40B4-BE49-F238E27FC236}">
                <a16:creationId xmlns:a16="http://schemas.microsoft.com/office/drawing/2014/main" id="{BAA2FC3E-51DE-463C-82E2-E55C100F43B4}"/>
              </a:ext>
            </a:extLst>
          </p:cNvPr>
          <p:cNvPicPr>
            <a:picLocks noChangeAspect="1"/>
          </p:cNvPicPr>
          <p:nvPr/>
        </p:nvPicPr>
        <p:blipFill>
          <a:blip r:embed="rId7"/>
          <a:stretch>
            <a:fillRect/>
          </a:stretch>
        </p:blipFill>
        <p:spPr>
          <a:xfrm>
            <a:off x="1993518" y="5341307"/>
            <a:ext cx="3581400" cy="533400"/>
          </a:xfrm>
          <a:prstGeom prst="rect">
            <a:avLst/>
          </a:prstGeom>
        </p:spPr>
      </p:pic>
      <p:pic>
        <p:nvPicPr>
          <p:cNvPr id="23" name="圖片 22">
            <a:extLst>
              <a:ext uri="{FF2B5EF4-FFF2-40B4-BE49-F238E27FC236}">
                <a16:creationId xmlns:a16="http://schemas.microsoft.com/office/drawing/2014/main" id="{4C1109A8-FB61-4A48-999E-ECBD2D0BF4B3}"/>
              </a:ext>
            </a:extLst>
          </p:cNvPr>
          <p:cNvPicPr>
            <a:picLocks noChangeAspect="1"/>
          </p:cNvPicPr>
          <p:nvPr/>
        </p:nvPicPr>
        <p:blipFill>
          <a:blip r:embed="rId8"/>
          <a:stretch>
            <a:fillRect/>
          </a:stretch>
        </p:blipFill>
        <p:spPr>
          <a:xfrm>
            <a:off x="0" y="26920"/>
            <a:ext cx="5905500" cy="257175"/>
          </a:xfrm>
          <a:prstGeom prst="rect">
            <a:avLst/>
          </a:prstGeom>
        </p:spPr>
      </p:pic>
      <p:pic>
        <p:nvPicPr>
          <p:cNvPr id="25" name="圖片 24">
            <a:extLst>
              <a:ext uri="{FF2B5EF4-FFF2-40B4-BE49-F238E27FC236}">
                <a16:creationId xmlns:a16="http://schemas.microsoft.com/office/drawing/2014/main" id="{C76142F4-4EA3-4FED-BFB2-BD01FC62ADFA}"/>
              </a:ext>
            </a:extLst>
          </p:cNvPr>
          <p:cNvPicPr>
            <a:picLocks noChangeAspect="1"/>
          </p:cNvPicPr>
          <p:nvPr/>
        </p:nvPicPr>
        <p:blipFill>
          <a:blip r:embed="rId9"/>
          <a:stretch>
            <a:fillRect/>
          </a:stretch>
        </p:blipFill>
        <p:spPr>
          <a:xfrm>
            <a:off x="0" y="284095"/>
            <a:ext cx="3616756" cy="268250"/>
          </a:xfrm>
          <a:prstGeom prst="rect">
            <a:avLst/>
          </a:prstGeom>
        </p:spPr>
      </p:pic>
      <p:pic>
        <p:nvPicPr>
          <p:cNvPr id="27" name="圖片 26">
            <a:extLst>
              <a:ext uri="{FF2B5EF4-FFF2-40B4-BE49-F238E27FC236}">
                <a16:creationId xmlns:a16="http://schemas.microsoft.com/office/drawing/2014/main" id="{C3E397E6-1181-4DFC-AB5B-2C9BFAA536D3}"/>
              </a:ext>
            </a:extLst>
          </p:cNvPr>
          <p:cNvPicPr>
            <a:picLocks noChangeAspect="1"/>
          </p:cNvPicPr>
          <p:nvPr/>
        </p:nvPicPr>
        <p:blipFill>
          <a:blip r:embed="rId10"/>
          <a:stretch>
            <a:fillRect/>
          </a:stretch>
        </p:blipFill>
        <p:spPr>
          <a:xfrm>
            <a:off x="-40844" y="528824"/>
            <a:ext cx="3657600" cy="247650"/>
          </a:xfrm>
          <a:prstGeom prst="rect">
            <a:avLst/>
          </a:prstGeom>
        </p:spPr>
      </p:pic>
      <p:pic>
        <p:nvPicPr>
          <p:cNvPr id="29" name="圖片 28">
            <a:extLst>
              <a:ext uri="{FF2B5EF4-FFF2-40B4-BE49-F238E27FC236}">
                <a16:creationId xmlns:a16="http://schemas.microsoft.com/office/drawing/2014/main" id="{905088AC-B28D-4C1C-B624-6CA7327AE3FD}"/>
              </a:ext>
            </a:extLst>
          </p:cNvPr>
          <p:cNvPicPr>
            <a:picLocks noChangeAspect="1"/>
          </p:cNvPicPr>
          <p:nvPr/>
        </p:nvPicPr>
        <p:blipFill>
          <a:blip r:embed="rId11"/>
          <a:stretch>
            <a:fillRect/>
          </a:stretch>
        </p:blipFill>
        <p:spPr>
          <a:xfrm>
            <a:off x="876300" y="821401"/>
            <a:ext cx="4152900" cy="381000"/>
          </a:xfrm>
          <a:prstGeom prst="rect">
            <a:avLst/>
          </a:prstGeom>
        </p:spPr>
      </p:pic>
      <p:pic>
        <p:nvPicPr>
          <p:cNvPr id="31" name="圖片 30">
            <a:extLst>
              <a:ext uri="{FF2B5EF4-FFF2-40B4-BE49-F238E27FC236}">
                <a16:creationId xmlns:a16="http://schemas.microsoft.com/office/drawing/2014/main" id="{86D31C30-1166-419F-BF67-E9AE91725C6E}"/>
              </a:ext>
            </a:extLst>
          </p:cNvPr>
          <p:cNvPicPr>
            <a:picLocks noChangeAspect="1"/>
          </p:cNvPicPr>
          <p:nvPr/>
        </p:nvPicPr>
        <p:blipFill>
          <a:blip r:embed="rId12"/>
          <a:stretch>
            <a:fillRect/>
          </a:stretch>
        </p:blipFill>
        <p:spPr>
          <a:xfrm>
            <a:off x="1300163" y="4340969"/>
            <a:ext cx="9563099" cy="986150"/>
          </a:xfrm>
          <a:prstGeom prst="rect">
            <a:avLst/>
          </a:prstGeom>
        </p:spPr>
      </p:pic>
      <p:pic>
        <p:nvPicPr>
          <p:cNvPr id="33" name="圖片 32">
            <a:extLst>
              <a:ext uri="{FF2B5EF4-FFF2-40B4-BE49-F238E27FC236}">
                <a16:creationId xmlns:a16="http://schemas.microsoft.com/office/drawing/2014/main" id="{FFE6A1CE-74E7-4737-98BA-199CDFB36F9B}"/>
              </a:ext>
            </a:extLst>
          </p:cNvPr>
          <p:cNvPicPr>
            <a:picLocks noChangeAspect="1"/>
          </p:cNvPicPr>
          <p:nvPr/>
        </p:nvPicPr>
        <p:blipFill>
          <a:blip r:embed="rId13"/>
          <a:stretch>
            <a:fillRect/>
          </a:stretch>
        </p:blipFill>
        <p:spPr>
          <a:xfrm>
            <a:off x="1993518" y="5874707"/>
            <a:ext cx="1676400" cy="276225"/>
          </a:xfrm>
          <a:prstGeom prst="rect">
            <a:avLst/>
          </a:prstGeom>
        </p:spPr>
      </p:pic>
      <p:pic>
        <p:nvPicPr>
          <p:cNvPr id="35" name="圖片 34">
            <a:extLst>
              <a:ext uri="{FF2B5EF4-FFF2-40B4-BE49-F238E27FC236}">
                <a16:creationId xmlns:a16="http://schemas.microsoft.com/office/drawing/2014/main" id="{6B57F018-9D6B-4BA8-A7B1-936B9BEEC063}"/>
              </a:ext>
            </a:extLst>
          </p:cNvPr>
          <p:cNvPicPr>
            <a:picLocks noChangeAspect="1"/>
          </p:cNvPicPr>
          <p:nvPr/>
        </p:nvPicPr>
        <p:blipFill>
          <a:blip r:embed="rId14"/>
          <a:stretch>
            <a:fillRect/>
          </a:stretch>
        </p:blipFill>
        <p:spPr>
          <a:xfrm>
            <a:off x="1952014" y="6150932"/>
            <a:ext cx="1695450" cy="228600"/>
          </a:xfrm>
          <a:prstGeom prst="rect">
            <a:avLst/>
          </a:prstGeom>
        </p:spPr>
      </p:pic>
      <p:sp>
        <p:nvSpPr>
          <p:cNvPr id="36" name="箭號: 向右 35">
            <a:extLst>
              <a:ext uri="{FF2B5EF4-FFF2-40B4-BE49-F238E27FC236}">
                <a16:creationId xmlns:a16="http://schemas.microsoft.com/office/drawing/2014/main" id="{B4EF5DDD-A4DB-4B0A-B996-CB80E6E8748A}"/>
              </a:ext>
            </a:extLst>
          </p:cNvPr>
          <p:cNvSpPr/>
          <p:nvPr/>
        </p:nvSpPr>
        <p:spPr>
          <a:xfrm>
            <a:off x="266760" y="13877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箭號: 向右 36">
            <a:extLst>
              <a:ext uri="{FF2B5EF4-FFF2-40B4-BE49-F238E27FC236}">
                <a16:creationId xmlns:a16="http://schemas.microsoft.com/office/drawing/2014/main" id="{962A1C88-5A19-4068-9366-ADDE342DA6B3}"/>
              </a:ext>
            </a:extLst>
          </p:cNvPr>
          <p:cNvSpPr/>
          <p:nvPr/>
        </p:nvSpPr>
        <p:spPr>
          <a:xfrm>
            <a:off x="1281052" y="58022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號: 向右 38">
            <a:extLst>
              <a:ext uri="{FF2B5EF4-FFF2-40B4-BE49-F238E27FC236}">
                <a16:creationId xmlns:a16="http://schemas.microsoft.com/office/drawing/2014/main" id="{A66FD0D8-A21E-4565-9EFC-0BC4838DAC6B}"/>
              </a:ext>
            </a:extLst>
          </p:cNvPr>
          <p:cNvSpPr/>
          <p:nvPr/>
        </p:nvSpPr>
        <p:spPr>
          <a:xfrm>
            <a:off x="571559" y="3747623"/>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7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39454-4EEF-4C0A-A9FA-DACEA27F5E8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AD449E5-EA35-47A5-83D2-1AD1B0374EE3}"/>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9783F33B-E14C-4E01-BEF2-B72869878DAC}"/>
              </a:ext>
            </a:extLst>
          </p:cNvPr>
          <p:cNvPicPr>
            <a:picLocks noChangeAspect="1"/>
          </p:cNvPicPr>
          <p:nvPr/>
        </p:nvPicPr>
        <p:blipFill>
          <a:blip r:embed="rId2"/>
          <a:stretch>
            <a:fillRect/>
          </a:stretch>
        </p:blipFill>
        <p:spPr>
          <a:xfrm>
            <a:off x="928687" y="276225"/>
            <a:ext cx="9363075" cy="409575"/>
          </a:xfrm>
          <a:prstGeom prst="rect">
            <a:avLst/>
          </a:prstGeom>
        </p:spPr>
      </p:pic>
      <p:pic>
        <p:nvPicPr>
          <p:cNvPr id="7" name="圖片 6">
            <a:extLst>
              <a:ext uri="{FF2B5EF4-FFF2-40B4-BE49-F238E27FC236}">
                <a16:creationId xmlns:a16="http://schemas.microsoft.com/office/drawing/2014/main" id="{C7F797D9-7B05-460E-A8FB-8F31273A11C2}"/>
              </a:ext>
            </a:extLst>
          </p:cNvPr>
          <p:cNvPicPr>
            <a:picLocks noChangeAspect="1"/>
          </p:cNvPicPr>
          <p:nvPr/>
        </p:nvPicPr>
        <p:blipFill>
          <a:blip r:embed="rId3"/>
          <a:stretch>
            <a:fillRect/>
          </a:stretch>
        </p:blipFill>
        <p:spPr>
          <a:xfrm>
            <a:off x="928687" y="685800"/>
            <a:ext cx="10334625" cy="5124450"/>
          </a:xfrm>
          <a:prstGeom prst="rect">
            <a:avLst/>
          </a:prstGeom>
        </p:spPr>
      </p:pic>
    </p:spTree>
    <p:extLst>
      <p:ext uri="{BB962C8B-B14F-4D97-AF65-F5344CB8AC3E}">
        <p14:creationId xmlns:p14="http://schemas.microsoft.com/office/powerpoint/2010/main" val="52261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B1AEF-165B-4886-8DF6-2C6B77CD6A9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866119C-4A78-4E4A-AD98-6D0A7B33922D}"/>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A0000F7-3389-43F2-8D43-6BCA70131C15}"/>
              </a:ext>
            </a:extLst>
          </p:cNvPr>
          <p:cNvPicPr>
            <a:picLocks noChangeAspect="1"/>
          </p:cNvPicPr>
          <p:nvPr/>
        </p:nvPicPr>
        <p:blipFill>
          <a:blip r:embed="rId2"/>
          <a:stretch>
            <a:fillRect/>
          </a:stretch>
        </p:blipFill>
        <p:spPr>
          <a:xfrm>
            <a:off x="1554468" y="73501"/>
            <a:ext cx="9384778" cy="4230356"/>
          </a:xfrm>
          <a:prstGeom prst="rect">
            <a:avLst/>
          </a:prstGeom>
        </p:spPr>
      </p:pic>
      <p:pic>
        <p:nvPicPr>
          <p:cNvPr id="7" name="圖片 6">
            <a:extLst>
              <a:ext uri="{FF2B5EF4-FFF2-40B4-BE49-F238E27FC236}">
                <a16:creationId xmlns:a16="http://schemas.microsoft.com/office/drawing/2014/main" id="{6461ED7D-1303-440E-A076-317FDA2C889D}"/>
              </a:ext>
            </a:extLst>
          </p:cNvPr>
          <p:cNvPicPr>
            <a:picLocks noChangeAspect="1"/>
          </p:cNvPicPr>
          <p:nvPr/>
        </p:nvPicPr>
        <p:blipFill>
          <a:blip r:embed="rId3"/>
          <a:stretch>
            <a:fillRect/>
          </a:stretch>
        </p:blipFill>
        <p:spPr>
          <a:xfrm>
            <a:off x="2013358" y="4384533"/>
            <a:ext cx="7376142" cy="1787667"/>
          </a:xfrm>
          <a:prstGeom prst="rect">
            <a:avLst/>
          </a:prstGeom>
        </p:spPr>
      </p:pic>
    </p:spTree>
    <p:extLst>
      <p:ext uri="{BB962C8B-B14F-4D97-AF65-F5344CB8AC3E}">
        <p14:creationId xmlns:p14="http://schemas.microsoft.com/office/powerpoint/2010/main" val="23219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F11F1-D760-46B0-A480-FB6BD1C642B6}"/>
              </a:ext>
            </a:extLst>
          </p:cNvPr>
          <p:cNvSpPr>
            <a:spLocks noGrp="1"/>
          </p:cNvSpPr>
          <p:nvPr>
            <p:ph type="title"/>
          </p:nvPr>
        </p:nvSpPr>
        <p:spPr/>
        <p:txBody>
          <a:bodyPr/>
          <a:lstStyle/>
          <a:p>
            <a:endParaRPr lang="en-US"/>
          </a:p>
        </p:txBody>
      </p:sp>
      <p:pic>
        <p:nvPicPr>
          <p:cNvPr id="7" name="內容版面配置區 6">
            <a:extLst>
              <a:ext uri="{FF2B5EF4-FFF2-40B4-BE49-F238E27FC236}">
                <a16:creationId xmlns:a16="http://schemas.microsoft.com/office/drawing/2014/main" id="{DB71E27A-22E7-4C6D-A1DC-E4AA2DC42346}"/>
              </a:ext>
            </a:extLst>
          </p:cNvPr>
          <p:cNvPicPr>
            <a:picLocks noGrp="1" noChangeAspect="1"/>
          </p:cNvPicPr>
          <p:nvPr>
            <p:ph idx="1"/>
          </p:nvPr>
        </p:nvPicPr>
        <p:blipFill>
          <a:blip r:embed="rId2"/>
          <a:stretch>
            <a:fillRect/>
          </a:stretch>
        </p:blipFill>
        <p:spPr>
          <a:xfrm>
            <a:off x="0" y="3445559"/>
            <a:ext cx="8834148" cy="974043"/>
          </a:xfrm>
        </p:spPr>
      </p:pic>
      <p:pic>
        <p:nvPicPr>
          <p:cNvPr id="5" name="圖片 4">
            <a:extLst>
              <a:ext uri="{FF2B5EF4-FFF2-40B4-BE49-F238E27FC236}">
                <a16:creationId xmlns:a16="http://schemas.microsoft.com/office/drawing/2014/main" id="{6FF84478-ABAA-4480-B1E6-15D45C178256}"/>
              </a:ext>
            </a:extLst>
          </p:cNvPr>
          <p:cNvPicPr>
            <a:picLocks noChangeAspect="1"/>
          </p:cNvPicPr>
          <p:nvPr/>
        </p:nvPicPr>
        <p:blipFill>
          <a:blip r:embed="rId3"/>
          <a:stretch>
            <a:fillRect/>
          </a:stretch>
        </p:blipFill>
        <p:spPr>
          <a:xfrm>
            <a:off x="1" y="1"/>
            <a:ext cx="7419998" cy="3429000"/>
          </a:xfrm>
          <a:prstGeom prst="rect">
            <a:avLst/>
          </a:prstGeom>
        </p:spPr>
      </p:pic>
      <p:pic>
        <p:nvPicPr>
          <p:cNvPr id="9" name="圖片 8">
            <a:extLst>
              <a:ext uri="{FF2B5EF4-FFF2-40B4-BE49-F238E27FC236}">
                <a16:creationId xmlns:a16="http://schemas.microsoft.com/office/drawing/2014/main" id="{A03FD50E-FF29-4E73-9187-49DAD610A951}"/>
              </a:ext>
            </a:extLst>
          </p:cNvPr>
          <p:cNvPicPr>
            <a:picLocks noChangeAspect="1"/>
          </p:cNvPicPr>
          <p:nvPr/>
        </p:nvPicPr>
        <p:blipFill>
          <a:blip r:embed="rId4"/>
          <a:stretch>
            <a:fillRect/>
          </a:stretch>
        </p:blipFill>
        <p:spPr>
          <a:xfrm>
            <a:off x="4663143" y="3755834"/>
            <a:ext cx="5386868" cy="3102165"/>
          </a:xfrm>
          <a:prstGeom prst="rect">
            <a:avLst/>
          </a:prstGeom>
        </p:spPr>
      </p:pic>
    </p:spTree>
    <p:extLst>
      <p:ext uri="{BB962C8B-B14F-4D97-AF65-F5344CB8AC3E}">
        <p14:creationId xmlns:p14="http://schemas.microsoft.com/office/powerpoint/2010/main" val="19887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D492F-45B1-4E73-9BE6-1C4FBF84BC70}"/>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E73AD207-6009-4B62-8DA2-09442B7C89E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7BF975F2-4354-4623-8B42-91CD2555FD37}"/>
              </a:ext>
            </a:extLst>
          </p:cNvPr>
          <p:cNvPicPr>
            <a:picLocks noChangeAspect="1"/>
          </p:cNvPicPr>
          <p:nvPr/>
        </p:nvPicPr>
        <p:blipFill>
          <a:blip r:embed="rId2"/>
          <a:stretch>
            <a:fillRect/>
          </a:stretch>
        </p:blipFill>
        <p:spPr>
          <a:xfrm>
            <a:off x="2227015" y="685800"/>
            <a:ext cx="7905750" cy="1571625"/>
          </a:xfrm>
          <a:prstGeom prst="rect">
            <a:avLst/>
          </a:prstGeom>
        </p:spPr>
      </p:pic>
      <p:pic>
        <p:nvPicPr>
          <p:cNvPr id="7" name="圖片 6">
            <a:extLst>
              <a:ext uri="{FF2B5EF4-FFF2-40B4-BE49-F238E27FC236}">
                <a16:creationId xmlns:a16="http://schemas.microsoft.com/office/drawing/2014/main" id="{1F405584-FE17-49C6-938D-A26CCE12C506}"/>
              </a:ext>
            </a:extLst>
          </p:cNvPr>
          <p:cNvPicPr>
            <a:picLocks noChangeAspect="1"/>
          </p:cNvPicPr>
          <p:nvPr/>
        </p:nvPicPr>
        <p:blipFill>
          <a:blip r:embed="rId3"/>
          <a:stretch>
            <a:fillRect/>
          </a:stretch>
        </p:blipFill>
        <p:spPr>
          <a:xfrm>
            <a:off x="2594164" y="2415633"/>
            <a:ext cx="6348501" cy="4118245"/>
          </a:xfrm>
          <a:prstGeom prst="rect">
            <a:avLst/>
          </a:prstGeom>
        </p:spPr>
      </p:pic>
    </p:spTree>
    <p:extLst>
      <p:ext uri="{BB962C8B-B14F-4D97-AF65-F5344CB8AC3E}">
        <p14:creationId xmlns:p14="http://schemas.microsoft.com/office/powerpoint/2010/main" val="35922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D060E-041A-4994-8FDE-152ADB4DC04E}"/>
              </a:ext>
            </a:extLst>
          </p:cNvPr>
          <p:cNvSpPr>
            <a:spLocks noGrp="1"/>
          </p:cNvSpPr>
          <p:nvPr>
            <p:ph type="title"/>
          </p:nvPr>
        </p:nvSpPr>
        <p:spPr/>
        <p:txBody>
          <a:bodyPr/>
          <a:lstStyle/>
          <a:p>
            <a:endParaRPr lang="en-US"/>
          </a:p>
        </p:txBody>
      </p:sp>
      <p:pic>
        <p:nvPicPr>
          <p:cNvPr id="5" name="圖片 4">
            <a:extLst>
              <a:ext uri="{FF2B5EF4-FFF2-40B4-BE49-F238E27FC236}">
                <a16:creationId xmlns:a16="http://schemas.microsoft.com/office/drawing/2014/main" id="{820B7322-B6E4-42C5-8187-BE2E8147D7B8}"/>
              </a:ext>
            </a:extLst>
          </p:cNvPr>
          <p:cNvPicPr>
            <a:picLocks noChangeAspect="1"/>
          </p:cNvPicPr>
          <p:nvPr/>
        </p:nvPicPr>
        <p:blipFill>
          <a:blip r:embed="rId2"/>
          <a:stretch>
            <a:fillRect/>
          </a:stretch>
        </p:blipFill>
        <p:spPr>
          <a:xfrm>
            <a:off x="0" y="1291905"/>
            <a:ext cx="7698877" cy="3552039"/>
          </a:xfrm>
          <a:prstGeom prst="rect">
            <a:avLst/>
          </a:prstGeom>
        </p:spPr>
      </p:pic>
      <p:pic>
        <p:nvPicPr>
          <p:cNvPr id="7" name="內容版面配置區 6">
            <a:extLst>
              <a:ext uri="{FF2B5EF4-FFF2-40B4-BE49-F238E27FC236}">
                <a16:creationId xmlns:a16="http://schemas.microsoft.com/office/drawing/2014/main" id="{7CD842A9-0852-49C6-8E2B-1AC1902C5A89}"/>
              </a:ext>
            </a:extLst>
          </p:cNvPr>
          <p:cNvPicPr>
            <a:picLocks noGrp="1" noChangeAspect="1"/>
          </p:cNvPicPr>
          <p:nvPr>
            <p:ph idx="1"/>
          </p:nvPr>
        </p:nvPicPr>
        <p:blipFill>
          <a:blip r:embed="rId3"/>
          <a:stretch>
            <a:fillRect/>
          </a:stretch>
        </p:blipFill>
        <p:spPr>
          <a:xfrm>
            <a:off x="7975714" y="629988"/>
            <a:ext cx="4137144" cy="5542212"/>
          </a:xfrm>
        </p:spPr>
      </p:pic>
    </p:spTree>
    <p:extLst>
      <p:ext uri="{BB962C8B-B14F-4D97-AF65-F5344CB8AC3E}">
        <p14:creationId xmlns:p14="http://schemas.microsoft.com/office/powerpoint/2010/main" val="114643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E75303-B17B-4BA2-8A92-575F9E037D41}"/>
              </a:ext>
            </a:extLst>
          </p:cNvPr>
          <p:cNvPicPr>
            <a:picLocks noChangeAspect="1"/>
          </p:cNvPicPr>
          <p:nvPr/>
        </p:nvPicPr>
        <p:blipFill>
          <a:blip r:embed="rId2"/>
          <a:stretch>
            <a:fillRect/>
          </a:stretch>
        </p:blipFill>
        <p:spPr>
          <a:xfrm>
            <a:off x="2002041" y="457200"/>
            <a:ext cx="8372475" cy="1419225"/>
          </a:xfrm>
          <a:prstGeom prst="rect">
            <a:avLst/>
          </a:prstGeom>
        </p:spPr>
      </p:pic>
      <p:pic>
        <p:nvPicPr>
          <p:cNvPr id="7" name="圖片 6">
            <a:extLst>
              <a:ext uri="{FF2B5EF4-FFF2-40B4-BE49-F238E27FC236}">
                <a16:creationId xmlns:a16="http://schemas.microsoft.com/office/drawing/2014/main" id="{95B3ABD6-024D-48D4-9E9F-3C9EFFE99882}"/>
              </a:ext>
            </a:extLst>
          </p:cNvPr>
          <p:cNvPicPr>
            <a:picLocks noChangeAspect="1"/>
          </p:cNvPicPr>
          <p:nvPr/>
        </p:nvPicPr>
        <p:blipFill>
          <a:blip r:embed="rId3"/>
          <a:stretch>
            <a:fillRect/>
          </a:stretch>
        </p:blipFill>
        <p:spPr>
          <a:xfrm>
            <a:off x="2256639" y="2020960"/>
            <a:ext cx="7222921" cy="4458465"/>
          </a:xfrm>
          <a:prstGeom prst="rect">
            <a:avLst/>
          </a:prstGeom>
        </p:spPr>
      </p:pic>
    </p:spTree>
    <p:extLst>
      <p:ext uri="{BB962C8B-B14F-4D97-AF65-F5344CB8AC3E}">
        <p14:creationId xmlns:p14="http://schemas.microsoft.com/office/powerpoint/2010/main" val="29216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b="1" u="sng"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3 Pt 1 The Two types of Graphs"/>
          <p:cNvSpPr txBox="1">
            <a:spLocks noGrp="1"/>
          </p:cNvSpPr>
          <p:nvPr>
            <p:ph type="title"/>
          </p:nvPr>
        </p:nvSpPr>
        <p:spPr>
          <a:xfrm>
            <a:off x="1564356" y="292100"/>
            <a:ext cx="9063288" cy="610889"/>
          </a:xfrm>
          <a:prstGeom prst="rect">
            <a:avLst/>
          </a:prstGeom>
        </p:spPr>
        <p:txBody>
          <a:bodyPr>
            <a:normAutofit fontScale="90000"/>
          </a:bodyPr>
          <a:lstStyle>
            <a:lvl1pPr defTabSz="411479">
              <a:defRPr sz="3600"/>
            </a:lvl1pPr>
          </a:lstStyle>
          <a:p>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selling EV and Gas in each state comparison</a:t>
            </a:r>
          </a:p>
        </p:txBody>
      </p:sp>
      <p:pic>
        <p:nvPicPr>
          <p:cNvPr id="220" name="Screen Shot 2021-01-15 at 7.34.07 PM.png" descr="Screen Shot 2021-01-15 at 7.34.07 PM.png"/>
          <p:cNvPicPr>
            <a:picLocks noChangeAspect="1"/>
          </p:cNvPicPr>
          <p:nvPr/>
        </p:nvPicPr>
        <p:blipFill>
          <a:blip r:embed="rId2"/>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stretch>
            <a:fillRect/>
          </a:stretch>
        </p:blipFill>
        <p:spPr>
          <a:xfrm>
            <a:off x="1168400" y="4417402"/>
            <a:ext cx="10499074" cy="225671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algn="ctr">
              <a:defRPr sz="4000"/>
            </a:lvl1pPr>
          </a:lstStyle>
          <a:p>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stretch>
            <a:fillRect/>
          </a:stretch>
        </p:blipFill>
        <p:spPr>
          <a:xfrm>
            <a:off x="1337071" y="4391738"/>
            <a:ext cx="10157608" cy="266817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Q3 pt 3 Coding"/>
          <p:cNvSpPr txBox="1">
            <a:spLocks noGrp="1"/>
          </p:cNvSpPr>
          <p:nvPr>
            <p:ph type="title"/>
          </p:nvPr>
        </p:nvSpPr>
        <p:spPr>
          <a:xfrm>
            <a:off x="1319211" y="-393700"/>
            <a:ext cx="10018714" cy="1752600"/>
          </a:xfrm>
          <a:prstGeom prst="rect">
            <a:avLst/>
          </a:prstGeom>
        </p:spPr>
        <p:txBody>
          <a:bodyPr/>
          <a:lstStyle>
            <a:lvl1pPr defTabSz="333756">
              <a:defRPr sz="2900"/>
            </a:lvl1pPr>
          </a:lstStyle>
          <a:p>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stretch>
            <a:fillRect/>
          </a:stretch>
        </p:blipFill>
        <p:spPr>
          <a:xfrm>
            <a:off x="2392045" y="1265730"/>
            <a:ext cx="8532894" cy="52402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Q3 pt 4Tesla 3 vs Ford F Series…"/>
          <p:cNvSpPr txBox="1">
            <a:spLocks noGrp="1"/>
          </p:cNvSpPr>
          <p:nvPr>
            <p:ph type="title"/>
          </p:nvPr>
        </p:nvSpPr>
        <p:spPr>
          <a:xfrm>
            <a:off x="1458911" y="-139700"/>
            <a:ext cx="10018714" cy="1752600"/>
          </a:xfrm>
          <a:prstGeom prst="rect">
            <a:avLst/>
          </a:prstGeom>
        </p:spPr>
        <p:txBody>
          <a:bodyPr/>
          <a:lstStyle/>
          <a:p>
            <a:pPr defTabSz="260604">
              <a:defRPr sz="2200"/>
            </a:pPr>
            <a:r>
              <a:t>Q3 pt 4Tesla 3 vs Ford F Series </a:t>
            </a:r>
          </a:p>
          <a:p>
            <a:pPr defTabSz="260604">
              <a:defRPr sz="2200"/>
            </a:pPr>
            <a:r>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Bottom 3 States</a:t>
            </a:r>
          </a:p>
        </p:txBody>
      </p:sp>
      <p:pic>
        <p:nvPicPr>
          <p:cNvPr id="235" name="Screen Shot 2021-01-15 at 6.27.40 PM.png" descr="Screen Shot 2021-01-15 at 6.27.40 PM.png"/>
          <p:cNvPicPr>
            <a:picLocks noChangeAspect="1"/>
          </p:cNvPicPr>
          <p:nvPr/>
        </p:nvPicPr>
        <p:blipFill>
          <a:blip r:embed="rId2"/>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stretch>
            <a:fillRect/>
          </a:stretch>
        </p:blipFill>
        <p:spPr>
          <a:xfrm>
            <a:off x="6509232" y="2572752"/>
            <a:ext cx="5241431" cy="341008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t>Q3 pt 5  Tesla 3 vs Toyota Camry </a:t>
            </a:r>
          </a:p>
          <a:p>
            <a:pPr algn="ctr" defTabSz="260604">
              <a:defRPr sz="2200"/>
            </a:pPr>
            <a:r>
              <a:t>Years it takes for Tesla to payout the Price Difference</a:t>
            </a:r>
          </a:p>
        </p:txBody>
      </p:sp>
      <p:pic>
        <p:nvPicPr>
          <p:cNvPr id="239" name="Screen Shot 2021-01-15 at 6.41.34 PM.png" descr="Screen Shot 2021-01-15 at 6.41.34 PM.png"/>
          <p:cNvPicPr>
            <a:picLocks noChangeAspect="1"/>
          </p:cNvPicPr>
          <p:nvPr/>
        </p:nvPicPr>
        <p:blipFill>
          <a:blip r:embed="rId2"/>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Bottom 3 States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t>Q3 pt 6 Top Cars in each State EV vs Gasoline</a:t>
            </a:r>
          </a:p>
          <a:p>
            <a:pPr algn="ctr" defTabSz="260604">
              <a:defRPr sz="2200"/>
            </a:pPr>
            <a:r>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stretch>
            <a:fillRect/>
          </a:stretch>
        </p:blipFill>
        <p:spPr>
          <a:xfrm>
            <a:off x="0" y="4010417"/>
            <a:ext cx="8777807" cy="1540124"/>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3 Will EVs really pay themselves off?"/>
          <p:cNvSpPr txBox="1">
            <a:spLocks noGrp="1"/>
          </p:cNvSpPr>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900">
                <a:latin typeface="Times New Roman"/>
                <a:ea typeface="Times New Roman"/>
                <a:cs typeface="Times New Roman"/>
                <a:sym typeface="Times New Roman"/>
              </a:defRPr>
            </a:pPr>
            <a:r>
              <a:rPr dirty="0"/>
              <a:t>With the code we ran we were able to find if the Tesla 3 with a selling Price of $37,990 will be able to pay off</a:t>
            </a:r>
          </a:p>
          <a:p>
            <a:pPr>
              <a:defRPr sz="1900">
                <a:latin typeface="Times New Roman"/>
                <a:ea typeface="Times New Roman"/>
                <a:cs typeface="Times New Roman"/>
                <a:sym typeface="Times New Roman"/>
              </a:defRPr>
            </a:pPr>
            <a:r>
              <a:rPr dirty="0"/>
              <a:t>The difference in prices between the Ford F-Series and the Toyota Camry.</a:t>
            </a:r>
          </a:p>
          <a:p>
            <a:pPr>
              <a:defRPr sz="1900">
                <a:latin typeface="Times New Roman"/>
                <a:ea typeface="Times New Roman"/>
                <a:cs typeface="Times New Roman"/>
                <a:sym typeface="Times New Roman"/>
              </a:defRPr>
            </a:pPr>
            <a:r>
              <a:rPr dirty="0"/>
              <a:t>For the top three states like Wyoming, California and Oklahoma the EV owner will actually make a net positive </a:t>
            </a:r>
          </a:p>
          <a:p>
            <a:pPr>
              <a:defRPr sz="1900">
                <a:latin typeface="Times New Roman"/>
                <a:ea typeface="Times New Roman"/>
                <a:cs typeface="Times New Roman"/>
                <a:sym typeface="Times New Roman"/>
              </a:defRPr>
            </a:pPr>
            <a:r>
              <a:rPr dirty="0"/>
              <a:t>over 3k from the differential pricing.</a:t>
            </a:r>
          </a:p>
          <a:p>
            <a:pPr>
              <a:defRPr sz="1900">
                <a:latin typeface="Times New Roman"/>
                <a:ea typeface="Times New Roman"/>
                <a:cs typeface="Times New Roman"/>
                <a:sym typeface="Times New Roman"/>
              </a:defRPr>
            </a:pPr>
            <a:r>
              <a:rPr dirty="0"/>
              <a:t>For the bottom three states that is Rhode Island, Connecticut , and Alabama the </a:t>
            </a:r>
            <a:r>
              <a:rPr dirty="0" err="1"/>
              <a:t>Ev</a:t>
            </a:r>
            <a:r>
              <a:rPr dirty="0"/>
              <a:t> owners would be </a:t>
            </a:r>
          </a:p>
          <a:p>
            <a:pPr>
              <a:defRPr sz="1900">
                <a:latin typeface="Times New Roman"/>
                <a:ea typeface="Times New Roman"/>
                <a:cs typeface="Times New Roman"/>
                <a:sym typeface="Times New Roman"/>
              </a:defRPr>
            </a:pPr>
            <a:r>
              <a:rPr dirty="0"/>
              <a:t>a few thousand dollars behind the breaking point to even out the price differences. </a:t>
            </a:r>
          </a:p>
          <a:p>
            <a:pPr>
              <a:defRPr sz="1900">
                <a:latin typeface="Times New Roman"/>
                <a:ea typeface="Times New Roman"/>
                <a:cs typeface="Times New Roman"/>
                <a:sym typeface="Times New Roman"/>
              </a:defRPr>
            </a:pPr>
            <a:r>
              <a:rPr dirty="0"/>
              <a:t>When it comes down to the Toyota Camry, EV owners would be 4 to 6 thousand dollars away from reaching </a:t>
            </a:r>
          </a:p>
          <a:p>
            <a:pPr>
              <a:defRPr sz="1900">
                <a:latin typeface="Times New Roman"/>
                <a:ea typeface="Times New Roman"/>
                <a:cs typeface="Times New Roman"/>
                <a:sym typeface="Times New Roman"/>
              </a:defRPr>
            </a:pPr>
            <a:r>
              <a:rPr dirty="0"/>
              <a:t>the breaking point. </a:t>
            </a:r>
          </a:p>
          <a:p>
            <a:pPr>
              <a:defRPr sz="1900">
                <a:latin typeface="Times New Roman"/>
                <a:ea typeface="Times New Roman"/>
                <a:cs typeface="Times New Roman"/>
                <a:sym typeface="Times New Roman"/>
              </a:defRPr>
            </a:pPr>
            <a:r>
              <a:rPr dirty="0"/>
              <a:t>The price difference between the Tesla 3 and the Toyota Camry in the top three states were 4 k to 6k away </a:t>
            </a:r>
          </a:p>
          <a:p>
            <a:pPr>
              <a:defRPr sz="1900">
                <a:latin typeface="Times New Roman"/>
                <a:ea typeface="Times New Roman"/>
                <a:cs typeface="Times New Roman"/>
                <a:sym typeface="Times New Roman"/>
              </a:defRPr>
            </a:pPr>
            <a:r>
              <a:rPr dirty="0"/>
              <a:t>from reaching the breakpoint in a ten year span. </a:t>
            </a:r>
          </a:p>
          <a:p>
            <a:pPr>
              <a:defRPr sz="1900">
                <a:latin typeface="Times New Roman"/>
                <a:ea typeface="Times New Roman"/>
                <a:cs typeface="Times New Roman"/>
                <a:sym typeface="Times New Roman"/>
              </a:defRPr>
            </a:pPr>
            <a:r>
              <a:rPr dirty="0"/>
              <a:t>For the </a:t>
            </a:r>
            <a:r>
              <a:rPr dirty="0" err="1"/>
              <a:t>the</a:t>
            </a:r>
            <a:r>
              <a:rPr dirty="0"/>
              <a:t> worst three states you would barely make 2k back.</a:t>
            </a:r>
          </a:p>
          <a:p>
            <a:pPr>
              <a:defRPr sz="1900">
                <a:latin typeface="Times New Roman"/>
                <a:ea typeface="Times New Roman"/>
                <a:cs typeface="Times New Roman"/>
                <a:sym typeface="Times New Roman"/>
              </a:defRPr>
            </a:pPr>
            <a:r>
              <a:rPr dirty="0"/>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rPr dirty="0"/>
              <a:t>the cheap fuel alternative the EV’s provide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14444" y="3132949"/>
            <a:ext cx="8930747" cy="1202831"/>
          </a:xfrm>
        </p:spPr>
        <p:txBody>
          <a:bodyPr>
            <a:normAutofit/>
          </a:bodyPr>
          <a:lstStyle/>
          <a:p>
            <a:pPr algn="ctr"/>
            <a:r>
              <a:rPr lang="en-US" sz="2400" dirty="0"/>
              <a:t>In other words: "If I were to move or travel elsewhere, what other factors about a city might tell me I can find a charge station reliably there?“</a:t>
            </a:r>
          </a:p>
        </p:txBody>
      </p:sp>
    </p:spTree>
    <p:extLst>
      <p:ext uri="{BB962C8B-B14F-4D97-AF65-F5344CB8AC3E}">
        <p14:creationId xmlns:p14="http://schemas.microsoft.com/office/powerpoint/2010/main" val="11821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p:txBody>
      </p:sp>
    </p:spTree>
    <p:extLst>
      <p:ext uri="{BB962C8B-B14F-4D97-AF65-F5344CB8AC3E}">
        <p14:creationId xmlns:p14="http://schemas.microsoft.com/office/powerpoint/2010/main" val="16350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31745" cy="2385620"/>
          </a:xfrm>
        </p:spPr>
        <p:txBody>
          <a:bodyPr>
            <a:normAutofit/>
          </a:bodyPr>
          <a:lstStyle/>
          <a:p>
            <a:pPr marL="0" indent="0">
              <a:buNone/>
            </a:pPr>
            <a:r>
              <a:rPr lang="en-US" sz="2000" dirty="0"/>
              <a:t>Source:</a:t>
            </a:r>
          </a:p>
          <a:p>
            <a:r>
              <a:rPr lang="en-US" sz="1600" dirty="0">
                <a:hlinkClick r:id="rId3"/>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5" name="Content Placeholder 2">
            <a:extLst>
              <a:ext uri="{FF2B5EF4-FFF2-40B4-BE49-F238E27FC236}">
                <a16:creationId xmlns:a16="http://schemas.microsoft.com/office/drawing/2014/main" id="{1B026BB9-5AAC-49C3-9C23-DC6692ABCACD}"/>
              </a:ext>
            </a:extLst>
          </p:cNvPr>
          <p:cNvSpPr>
            <a:spLocks noGrp="1"/>
          </p:cNvSpPr>
          <p:nvPr>
            <p:ph idx="1"/>
          </p:nvPr>
        </p:nvSpPr>
        <p:spPr>
          <a:xfrm>
            <a:off x="1775794" y="5523664"/>
            <a:ext cx="8502107" cy="369332"/>
          </a:xfrm>
        </p:spPr>
        <p:txBody>
          <a:bodyPr>
            <a:normAutofit/>
          </a:bodyPr>
          <a:lstStyle/>
          <a:p>
            <a:r>
              <a:rPr lang="en-US" sz="1600" dirty="0"/>
              <a:t>Preparing for merge by concatenating city names with states to avoid duping errors</a:t>
            </a:r>
          </a:p>
        </p:txBody>
      </p:sp>
    </p:spTree>
    <p:extLst>
      <p:ext uri="{BB962C8B-B14F-4D97-AF65-F5344CB8AC3E}">
        <p14:creationId xmlns:p14="http://schemas.microsoft.com/office/powerpoint/2010/main" val="52469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3"/>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621766" y="722244"/>
            <a:ext cx="8736250" cy="1741143"/>
          </a:xfrm>
        </p:spPr>
        <p:txBody>
          <a:bodyPr>
            <a:normAutofit fontScale="925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p>
          <a:p>
            <a:r>
              <a:rPr lang="en-US" sz="2000" dirty="0"/>
              <a:t>Fixing “Price” data’s data type to floats</a:t>
            </a:r>
          </a:p>
          <a:p>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3"/>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489165" y="1488169"/>
            <a:ext cx="11129555" cy="4162567"/>
          </a:xfrm>
        </p:spPr>
        <p:txBody>
          <a:bodyPr>
            <a:normAutofit/>
          </a:bodyPr>
          <a:lstStyle/>
          <a:p>
            <a:pPr marL="0" indent="0">
              <a:buNone/>
            </a:pPr>
            <a:r>
              <a:rPr lang="en-US" sz="2800" b="1" dirty="0"/>
              <a:t>Data cleaning/merging is finished for the first two studies</a:t>
            </a:r>
          </a:p>
          <a:p>
            <a:pPr marL="0" indent="0">
              <a:buNone/>
            </a:pPr>
            <a:endParaRPr lang="en-US" sz="2800" b="1" dirty="0"/>
          </a:p>
          <a:p>
            <a:pPr marL="0" indent="0">
              <a:buNone/>
            </a:pPr>
            <a:r>
              <a:rPr lang="en-US" sz="2800" b="1" dirty="0"/>
              <a:t>But what happened to the other study on the “institution”???</a:t>
            </a:r>
          </a:p>
          <a:p>
            <a:pPr marL="0" indent="0">
              <a:buNone/>
            </a:pPr>
            <a:endParaRPr lang="en-US" sz="2000" dirty="0"/>
          </a:p>
          <a:p>
            <a:pPr marL="0" indent="0">
              <a:buNone/>
            </a:pPr>
            <a:endParaRPr lang="en-US" sz="2000" dirty="0"/>
          </a:p>
          <a:p>
            <a:pPr marL="0" indent="0">
              <a:buNone/>
            </a:pPr>
            <a:r>
              <a:rPr lang="en-US" sz="2000" dirty="0"/>
              <a:t>(We’ll get back to that)</a:t>
            </a:r>
          </a:p>
        </p:txBody>
      </p:sp>
    </p:spTree>
    <p:extLst>
      <p:ext uri="{BB962C8B-B14F-4D97-AF65-F5344CB8AC3E}">
        <p14:creationId xmlns:p14="http://schemas.microsoft.com/office/powerpoint/2010/main" val="362543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Cities data for gas prices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Very weak R-squared – likely no correlation between no. of charge stations and gas station prices</a:t>
            </a:r>
          </a:p>
          <a:p>
            <a:r>
              <a:rPr lang="en-US" sz="2000" dirty="0"/>
              <a:t>Much lower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0" y="113525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70000" lnSpcReduction="20000"/>
          </a:bodyPr>
          <a:lstStyle/>
          <a:p>
            <a:r>
              <a:rPr lang="en-US" sz="2000" dirty="0"/>
              <a:t>Use Yelp API to search for number of McDonald’s in each city</a:t>
            </a:r>
          </a:p>
          <a:p>
            <a:r>
              <a:rPr lang="en-US" sz="2000" dirty="0"/>
              <a:t>Loop through the cities data frame and make calls to the API for each city</a:t>
            </a:r>
          </a:p>
          <a:p>
            <a:r>
              <a:rPr lang="en-US" sz="2000" dirty="0"/>
              <a:t>Count the number of times the search term is found</a:t>
            </a:r>
          </a:p>
          <a:p>
            <a:r>
              <a:rPr lang="en-US" sz="2000" dirty="0"/>
              <a:t>Stop the city’s query when a response that isn’t the search term is found</a:t>
            </a:r>
          </a:p>
        </p:txBody>
      </p:sp>
      <p:pic>
        <p:nvPicPr>
          <p:cNvPr id="5" name="Picture 4">
            <a:extLst>
              <a:ext uri="{FF2B5EF4-FFF2-40B4-BE49-F238E27FC236}">
                <a16:creationId xmlns:a16="http://schemas.microsoft.com/office/drawing/2014/main" id="{9FE6E139-B2B2-48CE-9C8E-61B7344A5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982" y="1903483"/>
            <a:ext cx="8831418" cy="2983900"/>
          </a:xfrm>
          <a:prstGeom prst="rect">
            <a:avLst/>
          </a:prstGeom>
        </p:spPr>
      </p:pic>
      <p:pic>
        <p:nvPicPr>
          <p:cNvPr id="11" name="Picture 10">
            <a:extLst>
              <a:ext uri="{FF2B5EF4-FFF2-40B4-BE49-F238E27FC236}">
                <a16:creationId xmlns:a16="http://schemas.microsoft.com/office/drawing/2014/main" id="{F5C7577C-3EC5-4006-9BF7-5E84F954F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32" y="4887383"/>
            <a:ext cx="8783792" cy="1679342"/>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A76C00E1-2A57-4008-BF99-D59D7B42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56" y="970520"/>
            <a:ext cx="11357287" cy="5147846"/>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86" y="903295"/>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1897380" y="5349241"/>
            <a:ext cx="9138920" cy="1346420"/>
          </a:xfrm>
        </p:spPr>
        <p:txBody>
          <a:bodyPr>
            <a:normAutofit fontScale="775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4976824"/>
            <a:ext cx="8472811" cy="1665276"/>
          </a:xfrm>
        </p:spPr>
        <p:txBody>
          <a:bodyPr>
            <a:normAutofit fontScale="85000" lnSpcReduction="20000"/>
          </a:bodyPr>
          <a:lstStyle/>
          <a:p>
            <a:r>
              <a:rPr lang="en-US" sz="2000" dirty="0"/>
              <a:t>API allows a limit of 50 results per response</a:t>
            </a:r>
          </a:p>
          <a:p>
            <a:r>
              <a:rPr lang="en-US" sz="2000" dirty="0"/>
              <a:t>Check to see if the city’s query is not complete.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3"/>
          <a:stretch>
            <a:fillRect/>
          </a:stretch>
        </p:blipFill>
        <p:spPr>
          <a:xfrm>
            <a:off x="850547" y="1031682"/>
            <a:ext cx="11086099" cy="3635704"/>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go?</a:t>
            </a:r>
          </a:p>
          <a:p>
            <a:pPr lvl="1"/>
            <a:r>
              <a:rPr lang="en-US" dirty="0"/>
              <a:t>Simple search on the web, </a:t>
            </a:r>
          </a:p>
          <a:p>
            <a:pPr lvl="1"/>
            <a:r>
              <a:rPr lang="en-US" dirty="0"/>
              <a:t>Google map: ‘search charging stations near me’, </a:t>
            </a:r>
          </a:p>
          <a:p>
            <a:pPr lvl="1"/>
            <a:r>
              <a:rPr lang="en-US" dirty="0"/>
              <a:t>Using applications: ‘</a:t>
            </a:r>
            <a:r>
              <a:rPr lang="en-US" dirty="0" err="1"/>
              <a:t>PlugShare</a:t>
            </a:r>
            <a:r>
              <a:rPr lang="en-US" dirty="0"/>
              <a:t>, Open Charge Map’</a:t>
            </a:r>
          </a:p>
          <a:p>
            <a:pPr lvl="1"/>
            <a:r>
              <a:rPr lang="en-US" dirty="0"/>
              <a:t>And off course you can </a:t>
            </a:r>
            <a:r>
              <a:rPr lang="en-US"/>
              <a:t>charge it at home </a:t>
            </a:r>
            <a:r>
              <a:rPr lang="en-US">
                <a:sym typeface="Wingdings" pitchFamily="2" charset="2"/>
              </a:rPr>
              <a:t> </a:t>
            </a:r>
            <a:endParaRPr lang="en-US" dirty="0"/>
          </a:p>
          <a:p>
            <a:pPr marL="457200" lvl="1" indent="0">
              <a:buNone/>
            </a:pPr>
            <a:r>
              <a:rPr lang="en-US" dirty="0"/>
              <a:t>Any of the above and more will give you the locations where you can find outlets to charge your car</a:t>
            </a:r>
            <a:br>
              <a:rPr lang="en-US" dirty="0"/>
            </a:br>
            <a:r>
              <a:rPr lang="en-US" dirty="0"/>
              <a:t>And the fun part is some of them will be for free!</a:t>
            </a:r>
            <a:br>
              <a:rPr lang="en-US" dirty="0"/>
            </a:br>
            <a:endParaRPr lang="en-US" dirty="0"/>
          </a:p>
        </p:txBody>
      </p:sp>
    </p:spTree>
    <p:extLst>
      <p:ext uri="{BB962C8B-B14F-4D97-AF65-F5344CB8AC3E}">
        <p14:creationId xmlns:p14="http://schemas.microsoft.com/office/powerpoint/2010/main" val="108343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does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(if any)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in fuel savings to pay off the purchase price difference between the Tesla and the Ford F Series?</a:t>
            </a:r>
          </a:p>
        </p:txBody>
      </p:sp>
    </p:spTree>
    <p:extLst>
      <p:ext uri="{BB962C8B-B14F-4D97-AF65-F5344CB8AC3E}">
        <p14:creationId xmlns:p14="http://schemas.microsoft.com/office/powerpoint/2010/main" val="22055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7F575B-441B-4706-B6C4-2FF99CD2F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20" y="1767469"/>
            <a:ext cx="4961132" cy="2199613"/>
          </a:xfrm>
          <a:prstGeom prst="rect">
            <a:avLst/>
          </a:prstGeom>
        </p:spPr>
      </p:pic>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1885070548"/>
              </p:ext>
            </p:extLst>
          </p:nvPr>
        </p:nvGraphicFramePr>
        <p:xfrm>
          <a:off x="10042045" y="960652"/>
          <a:ext cx="2057808" cy="4816599"/>
        </p:xfrm>
        <a:graphic>
          <a:graphicData uri="http://schemas.openxmlformats.org/drawingml/2006/table">
            <a:tbl>
              <a:tblPr firstRow="1" bandRow="1">
                <a:tableStyleId>{5C22544A-7EE6-4342-B048-85BDC9FD1C3A}</a:tableStyleId>
              </a:tblPr>
              <a:tblGrid>
                <a:gridCol w="1028904">
                  <a:extLst>
                    <a:ext uri="{9D8B030D-6E8A-4147-A177-3AD203B41FA5}">
                      <a16:colId xmlns:a16="http://schemas.microsoft.com/office/drawing/2014/main" val="2629133243"/>
                    </a:ext>
                  </a:extLst>
                </a:gridCol>
                <a:gridCol w="1028904">
                  <a:extLst>
                    <a:ext uri="{9D8B030D-6E8A-4147-A177-3AD203B41FA5}">
                      <a16:colId xmlns:a16="http://schemas.microsoft.com/office/drawing/2014/main" val="3284859234"/>
                    </a:ext>
                  </a:extLst>
                </a:gridCol>
              </a:tblGrid>
              <a:tr h="605535">
                <a:tc>
                  <a:txBody>
                    <a:bodyPr/>
                    <a:lstStyle/>
                    <a:p>
                      <a:r>
                        <a:rPr lang="en-US" sz="1400" dirty="0"/>
                        <a:t>Stop Location</a:t>
                      </a:r>
                    </a:p>
                  </a:txBody>
                  <a:tcPr/>
                </a:tc>
                <a:tc>
                  <a:txBody>
                    <a:bodyPr/>
                    <a:lstStyle/>
                    <a:p>
                      <a:r>
                        <a:rPr lang="en-US" sz="1400" dirty="0"/>
                        <a:t>Cost to Recharge</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dirty="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5893087"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3309595751"/>
              </p:ext>
            </p:extLst>
          </p:nvPr>
        </p:nvGraphicFramePr>
        <p:xfrm>
          <a:off x="3738883" y="3588171"/>
          <a:ext cx="1949332" cy="2902479"/>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pic>
        <p:nvPicPr>
          <p:cNvPr id="14" name="Picture 13" descr="Map&#10;&#10;Description automatically generated">
            <a:extLst>
              <a:ext uri="{FF2B5EF4-FFF2-40B4-BE49-F238E27FC236}">
                <a16:creationId xmlns:a16="http://schemas.microsoft.com/office/drawing/2014/main" id="{AE3E00CF-856B-471E-9B67-E3F225C370AE}"/>
              </a:ext>
            </a:extLst>
          </p:cNvPr>
          <p:cNvPicPr>
            <a:picLocks noChangeAspect="1"/>
          </p:cNvPicPr>
          <p:nvPr/>
        </p:nvPicPr>
        <p:blipFill rotWithShape="1">
          <a:blip r:embed="rId4">
            <a:extLst>
              <a:ext uri="{28A0092B-C50C-407E-A947-70E740481C1C}">
                <a14:useLocalDpi xmlns:a14="http://schemas.microsoft.com/office/drawing/2010/main" val="0"/>
              </a:ext>
            </a:extLst>
          </a:blip>
          <a:srcRect l="25940"/>
          <a:stretch/>
        </p:blipFill>
        <p:spPr>
          <a:xfrm>
            <a:off x="6036011" y="1528583"/>
            <a:ext cx="3863111" cy="2477359"/>
          </a:xfrm>
          <a:prstGeom prst="rect">
            <a:avLst/>
          </a:prstGeom>
        </p:spPr>
      </p:pic>
      <p:sp>
        <p:nvSpPr>
          <p:cNvPr id="15" name="Text Placeholder 2">
            <a:extLst>
              <a:ext uri="{FF2B5EF4-FFF2-40B4-BE49-F238E27FC236}">
                <a16:creationId xmlns:a16="http://schemas.microsoft.com/office/drawing/2014/main" id="{2A37A42D-578A-4149-B3FB-0089C27090B7}"/>
              </a:ext>
            </a:extLst>
          </p:cNvPr>
          <p:cNvSpPr txBox="1">
            <a:spLocks/>
          </p:cNvSpPr>
          <p:nvPr/>
        </p:nvSpPr>
        <p:spPr>
          <a:xfrm>
            <a:off x="6096001" y="5957244"/>
            <a:ext cx="5935577" cy="728086"/>
          </a:xfrm>
          <a:prstGeom prst="rect">
            <a:avLst/>
          </a:prstGeom>
        </p:spPr>
        <p:txBody>
          <a:bodyPr vert="horz" lIns="91440" tIns="45720" rIns="91440" bIns="45720" rtlCol="0" anchor="ctr">
            <a:normAutofit fontScale="55000" lnSpcReduction="200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*Free!</a:t>
            </a:r>
          </a:p>
          <a:p>
            <a:pPr algn="l"/>
            <a:r>
              <a:rPr lang="en-US" dirty="0"/>
              <a:t>** Hourly rate (car takes only 1 </a:t>
            </a:r>
            <a:r>
              <a:rPr lang="en-US" dirty="0" err="1"/>
              <a:t>hr</a:t>
            </a:r>
            <a:r>
              <a:rPr lang="en-US" dirty="0"/>
              <a:t> to charge back to full)</a:t>
            </a:r>
          </a:p>
          <a:p>
            <a:pPr algn="l"/>
            <a:r>
              <a:rPr lang="en-US" dirty="0"/>
              <a:t>***Flat rates with accompanied by paid-for services (e.g. hotels, grocery stores, parking/rest areas)</a:t>
            </a:r>
          </a:p>
        </p:txBody>
      </p:sp>
    </p:spTree>
    <p:extLst>
      <p:ext uri="{BB962C8B-B14F-4D97-AF65-F5344CB8AC3E}">
        <p14:creationId xmlns:p14="http://schemas.microsoft.com/office/powerpoint/2010/main" val="1712036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1121674092"/>
              </p:ext>
            </p:extLst>
          </p:nvPr>
        </p:nvGraphicFramePr>
        <p:xfrm>
          <a:off x="1482349" y="2068663"/>
          <a:ext cx="8337512" cy="139947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23 gal </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$224.20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75 kWh</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348</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10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$69.95</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4142560802"/>
              </p:ext>
            </p:extLst>
          </p:nvPr>
        </p:nvGraphicFramePr>
        <p:xfrm>
          <a:off x="1587418" y="3982425"/>
          <a:ext cx="9237335" cy="1777682"/>
        </p:xfrm>
        <a:graphic>
          <a:graphicData uri="http://schemas.openxmlformats.org/drawingml/2006/table">
            <a:tbl>
              <a:tblPr>
                <a:tableStyleId>{073A0DAA-6AF3-43AB-8588-CEC1D06C72B9}</a:tableStyleId>
              </a:tblPr>
              <a:tblGrid>
                <a:gridCol w="8188099">
                  <a:extLst>
                    <a:ext uri="{9D8B030D-6E8A-4147-A177-3AD203B41FA5}">
                      <a16:colId xmlns:a16="http://schemas.microsoft.com/office/drawing/2014/main" val="1323334429"/>
                    </a:ext>
                  </a:extLst>
                </a:gridCol>
                <a:gridCol w="1049236">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anchor="ctr"/>
                </a:tc>
                <a:tc>
                  <a:txBody>
                    <a:bodyPr/>
                    <a:lstStyle/>
                    <a:p>
                      <a:pPr algn="r" rtl="0" fontAlgn="b"/>
                      <a:r>
                        <a:rPr lang="en-US" sz="1700" dirty="0">
                          <a:effectLst/>
                        </a:rPr>
                        <a:t>$3,395.00</a:t>
                      </a:r>
                    </a:p>
                  </a:txBody>
                  <a:tcPr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anchor="ctr"/>
                </a:tc>
                <a:tc>
                  <a:txBody>
                    <a:bodyPr/>
                    <a:lstStyle/>
                    <a:p>
                      <a:pPr algn="r" rtl="0" fontAlgn="b"/>
                      <a:r>
                        <a:rPr lang="en-US" sz="1700" dirty="0">
                          <a:effectLst/>
                        </a:rPr>
                        <a:t>$154.25</a:t>
                      </a:r>
                    </a:p>
                  </a:txBody>
                  <a:tcPr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anchor="ctr"/>
                </a:tc>
                <a:tc>
                  <a:txBody>
                    <a:bodyPr/>
                    <a:lstStyle/>
                    <a:p>
                      <a:pPr algn="r" rtl="0" fontAlgn="b"/>
                      <a:r>
                        <a:rPr lang="en-US" sz="1700" dirty="0">
                          <a:effectLst/>
                        </a:rPr>
                        <a:t>4.54%</a:t>
                      </a:r>
                    </a:p>
                  </a:txBody>
                  <a:tcPr anchor="ctr"/>
                </a:tc>
                <a:extLst>
                  <a:ext uri="{0D108BD9-81ED-4DB2-BD59-A6C34878D82A}">
                    <a16:rowId xmlns:a16="http://schemas.microsoft.com/office/drawing/2014/main" val="1934253954"/>
                  </a:ext>
                </a:extLst>
              </a:tr>
              <a:tr h="508612">
                <a:tc>
                  <a:txBody>
                    <a:bodyPr/>
                    <a:lstStyle/>
                    <a:p>
                      <a:pPr rtl="0" fontAlgn="b"/>
                      <a:endParaRPr lang="en-US" sz="1700" b="1" dirty="0">
                        <a:effectLst/>
                      </a:endParaRPr>
                    </a:p>
                  </a:txBody>
                  <a:tcPr anchor="ctr"/>
                </a:tc>
                <a:tc>
                  <a:txBody>
                    <a:bodyPr/>
                    <a:lstStyle/>
                    <a:p>
                      <a:pPr algn="r" rtl="0" fontAlgn="b"/>
                      <a:endParaRPr lang="en-US" sz="1700" b="1" dirty="0">
                        <a:effectLst/>
                      </a:endParaRPr>
                    </a:p>
                  </a:txBody>
                  <a:tcPr anchor="ctr"/>
                </a:tc>
                <a:extLst>
                  <a:ext uri="{0D108BD9-81ED-4DB2-BD59-A6C34878D82A}">
                    <a16:rowId xmlns:a16="http://schemas.microsoft.com/office/drawing/2014/main" val="3539820578"/>
                  </a:ext>
                </a:extLst>
              </a:tr>
            </a:tbl>
          </a:graphicData>
        </a:graphic>
      </p:graphicFrame>
      <p:sp>
        <p:nvSpPr>
          <p:cNvPr id="6" name="Text Placeholder 2">
            <a:extLst>
              <a:ext uri="{FF2B5EF4-FFF2-40B4-BE49-F238E27FC236}">
                <a16:creationId xmlns:a16="http://schemas.microsoft.com/office/drawing/2014/main" id="{DC593A08-0BE1-420E-9A37-1B7BFD8A0F4D}"/>
              </a:ext>
            </a:extLst>
          </p:cNvPr>
          <p:cNvSpPr txBox="1">
            <a:spLocks/>
          </p:cNvSpPr>
          <p:nvPr/>
        </p:nvSpPr>
        <p:spPr>
          <a:xfrm>
            <a:off x="6096001" y="5957244"/>
            <a:ext cx="5935577"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endParaRPr lang="en-US" dirty="0"/>
          </a:p>
        </p:txBody>
      </p:sp>
      <p:graphicFrame>
        <p:nvGraphicFramePr>
          <p:cNvPr id="3" name="Table 3">
            <a:extLst>
              <a:ext uri="{FF2B5EF4-FFF2-40B4-BE49-F238E27FC236}">
                <a16:creationId xmlns:a16="http://schemas.microsoft.com/office/drawing/2014/main" id="{E5DEF323-7A4A-4DE6-A9C8-DA8A59A3E41F}"/>
              </a:ext>
            </a:extLst>
          </p:cNvPr>
          <p:cNvGraphicFramePr>
            <a:graphicFrameLocks noGrp="1"/>
          </p:cNvGraphicFramePr>
          <p:nvPr>
            <p:extLst>
              <p:ext uri="{D42A27DB-BD31-4B8C-83A1-F6EECF244321}">
                <p14:modId xmlns:p14="http://schemas.microsoft.com/office/powerpoint/2010/main" val="1191079305"/>
              </p:ext>
            </p:extLst>
          </p:nvPr>
        </p:nvGraphicFramePr>
        <p:xfrm>
          <a:off x="1587417" y="5207497"/>
          <a:ext cx="9237335" cy="853440"/>
        </p:xfrm>
        <a:graphic>
          <a:graphicData uri="http://schemas.openxmlformats.org/drawingml/2006/table">
            <a:tbl>
              <a:tblPr firstRow="1" bandRow="1">
                <a:tableStyleId>{2D5ABB26-0587-4C30-8999-92F81FD0307C}</a:tableStyleId>
              </a:tblPr>
              <a:tblGrid>
                <a:gridCol w="8175708">
                  <a:extLst>
                    <a:ext uri="{9D8B030D-6E8A-4147-A177-3AD203B41FA5}">
                      <a16:colId xmlns:a16="http://schemas.microsoft.com/office/drawing/2014/main" val="4195063038"/>
                    </a:ext>
                  </a:extLst>
                </a:gridCol>
                <a:gridCol w="1061627">
                  <a:extLst>
                    <a:ext uri="{9D8B030D-6E8A-4147-A177-3AD203B41FA5}">
                      <a16:colId xmlns:a16="http://schemas.microsoft.com/office/drawing/2014/main" val="3858380507"/>
                    </a:ext>
                  </a:extLst>
                </a:gridCol>
              </a:tblGrid>
              <a:tr h="72808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effectLst/>
                        </a:rPr>
                        <a:t>Number of one-way cross-country trips necessary for the Tesla Model 3 to pay itself off in fuel savings: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effectLst/>
                        </a:rPr>
                        <a:t>22 Trips</a:t>
                      </a:r>
                    </a:p>
                    <a:p>
                      <a:endParaRPr lang="en-US" dirty="0"/>
                    </a:p>
                  </a:txBody>
                  <a:tcPr/>
                </a:tc>
                <a:extLst>
                  <a:ext uri="{0D108BD9-81ED-4DB2-BD59-A6C34878D82A}">
                    <a16:rowId xmlns:a16="http://schemas.microsoft.com/office/drawing/2014/main" val="1144757215"/>
                  </a:ext>
                </a:extLst>
              </a:tr>
            </a:tbl>
          </a:graphicData>
        </a:graphic>
      </p:graphicFrame>
    </p:spTree>
    <p:extLst>
      <p:ext uri="{BB962C8B-B14F-4D97-AF65-F5344CB8AC3E}">
        <p14:creationId xmlns:p14="http://schemas.microsoft.com/office/powerpoint/2010/main" val="359725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a:solidFill>
            <a:srgbClr val="FFC000"/>
          </a:solidFill>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15E53-9689-B843-962F-C4A1F7435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33" y="685800"/>
            <a:ext cx="3667001" cy="2547496"/>
          </a:xfrm>
        </p:spPr>
      </p:pic>
      <p:pic>
        <p:nvPicPr>
          <p:cNvPr id="7" name="Picture 6" descr="Map&#10;&#10;Description automatically generated">
            <a:extLst>
              <a:ext uri="{FF2B5EF4-FFF2-40B4-BE49-F238E27FC236}">
                <a16:creationId xmlns:a16="http://schemas.microsoft.com/office/drawing/2014/main" id="{13CBE231-AFD6-7F4C-A0FE-A0388E50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1385708"/>
            <a:ext cx="5267424" cy="2502830"/>
          </a:xfrm>
          <a:prstGeom prst="rect">
            <a:avLst/>
          </a:prstGeom>
        </p:spPr>
      </p:pic>
      <p:sp>
        <p:nvSpPr>
          <p:cNvPr id="8" name="TextBox 7">
            <a:extLst>
              <a:ext uri="{FF2B5EF4-FFF2-40B4-BE49-F238E27FC236}">
                <a16:creationId xmlns:a16="http://schemas.microsoft.com/office/drawing/2014/main" id="{CB3DEA7D-AE4B-444F-B244-4DF835545778}"/>
              </a:ext>
            </a:extLst>
          </p:cNvPr>
          <p:cNvSpPr txBox="1"/>
          <p:nvPr/>
        </p:nvSpPr>
        <p:spPr>
          <a:xfrm>
            <a:off x="9791700" y="3479800"/>
            <a:ext cx="1914524" cy="369332"/>
          </a:xfrm>
          <a:prstGeom prst="rect">
            <a:avLst/>
          </a:prstGeom>
          <a:noFill/>
        </p:spPr>
        <p:txBody>
          <a:bodyPr wrap="square" rtlCol="0">
            <a:spAutoFit/>
          </a:bodyPr>
          <a:lstStyle/>
          <a:p>
            <a:r>
              <a:rPr lang="en-US" dirty="0"/>
              <a:t>Open Charge Map</a:t>
            </a:r>
          </a:p>
        </p:txBody>
      </p:sp>
      <p:sp>
        <p:nvSpPr>
          <p:cNvPr id="9" name="TextBox 8">
            <a:extLst>
              <a:ext uri="{FF2B5EF4-FFF2-40B4-BE49-F238E27FC236}">
                <a16:creationId xmlns:a16="http://schemas.microsoft.com/office/drawing/2014/main" id="{CD2897C0-1918-1C4E-A402-CAEE88CA65F6}"/>
              </a:ext>
            </a:extLst>
          </p:cNvPr>
          <p:cNvSpPr txBox="1"/>
          <p:nvPr/>
        </p:nvSpPr>
        <p:spPr>
          <a:xfrm>
            <a:off x="4250534" y="2850940"/>
            <a:ext cx="1435100" cy="369332"/>
          </a:xfrm>
          <a:prstGeom prst="rect">
            <a:avLst/>
          </a:prstGeom>
          <a:noFill/>
        </p:spPr>
        <p:txBody>
          <a:bodyPr wrap="square" rtlCol="0">
            <a:spAutoFit/>
          </a:bodyPr>
          <a:lstStyle/>
          <a:p>
            <a:r>
              <a:rPr lang="en-US" dirty="0"/>
              <a:t>Google Map </a:t>
            </a:r>
          </a:p>
        </p:txBody>
      </p:sp>
      <p:pic>
        <p:nvPicPr>
          <p:cNvPr id="11" name="Picture 10" descr="A picture containing text, electronics&#10;&#10;Description automatically generated">
            <a:extLst>
              <a:ext uri="{FF2B5EF4-FFF2-40B4-BE49-F238E27FC236}">
                <a16:creationId xmlns:a16="http://schemas.microsoft.com/office/drawing/2014/main" id="{4C62069E-E958-8541-A65A-D366F2502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45160"/>
            <a:ext cx="4889500" cy="2127040"/>
          </a:xfrm>
          <a:prstGeom prst="rect">
            <a:avLst/>
          </a:prstGeom>
        </p:spPr>
      </p:pic>
      <p:sp>
        <p:nvSpPr>
          <p:cNvPr id="12" name="TextBox 11">
            <a:extLst>
              <a:ext uri="{FF2B5EF4-FFF2-40B4-BE49-F238E27FC236}">
                <a16:creationId xmlns:a16="http://schemas.microsoft.com/office/drawing/2014/main" id="{C8FE727E-B736-3E4B-A96E-5C6CB139B59E}"/>
              </a:ext>
            </a:extLst>
          </p:cNvPr>
          <p:cNvSpPr txBox="1"/>
          <p:nvPr/>
        </p:nvSpPr>
        <p:spPr>
          <a:xfrm>
            <a:off x="5791200" y="5764768"/>
            <a:ext cx="1235867" cy="369332"/>
          </a:xfrm>
          <a:prstGeom prst="rect">
            <a:avLst/>
          </a:prstGeom>
          <a:noFill/>
        </p:spPr>
        <p:txBody>
          <a:bodyPr wrap="square" rtlCol="0">
            <a:spAutoFit/>
          </a:bodyPr>
          <a:lstStyle/>
          <a:p>
            <a:r>
              <a:rPr lang="en-US" dirty="0" err="1"/>
              <a:t>PlugShare</a:t>
            </a:r>
            <a:endParaRPr lang="en-US" dirty="0"/>
          </a:p>
        </p:txBody>
      </p:sp>
    </p:spTree>
    <p:extLst>
      <p:ext uri="{BB962C8B-B14F-4D97-AF65-F5344CB8AC3E}">
        <p14:creationId xmlns:p14="http://schemas.microsoft.com/office/powerpoint/2010/main" val="158190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3339827291"/>
              </p:ext>
            </p:extLst>
          </p:nvPr>
        </p:nvGraphicFramePr>
        <p:xfrm>
          <a:off x="1630624" y="1677080"/>
          <a:ext cx="9905594" cy="194056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algn="l" rtl="0" fontAlgn="b"/>
                      <a:r>
                        <a:rPr lang="en-US" sz="1200" dirty="0">
                          <a:effectLst/>
                          <a:latin typeface="Calibri" panose="020F0502020204030204" pitchFamily="34" charset="0"/>
                          <a:cs typeface="Calibri" panose="020F0502020204030204" pitchFamily="34" charset="0"/>
                        </a:rPr>
                        <a:t>(2019). AAA Gas Prices. https://gasprices.aaa.com/state-gas-price-averages/</a:t>
                      </a:r>
                    </a:p>
                  </a:txBody>
                  <a:tcPr anchor="ctr"/>
                </a:tc>
                <a:tc>
                  <a:txBody>
                    <a:bodyPr/>
                    <a:lstStyle/>
                    <a:p>
                      <a:pPr algn="l"/>
                      <a:r>
                        <a:rPr lang="en-US" sz="1200" dirty="0">
                          <a:latin typeface="Calibri" panose="020F0502020204030204" pitchFamily="34" charset="0"/>
                          <a:cs typeface="Calibri" panose="020F0502020204030204" pitchFamily="34" charset="0"/>
                        </a:rPr>
                        <a:t>(Jan 2021). List of United States urban areas. Wikipedia. https://en.wikipedia.org/wiki/List_of_United_States_urban_areas</a:t>
                      </a:r>
                    </a:p>
                  </a:txBody>
                  <a:tcPr anchor="ctr"/>
                </a:tc>
                <a:extLst>
                  <a:ext uri="{0D108BD9-81ED-4DB2-BD59-A6C34878D82A}">
                    <a16:rowId xmlns:a16="http://schemas.microsoft.com/office/drawing/2014/main" val="1172574126"/>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(2010-2021). SimpleMaps.com. https://simplemaps.com/data/us-cities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(2004–2021). Yelp Inc.. https://www.yelp.com/fusion</a:t>
                      </a:r>
                    </a:p>
                  </a:txBody>
                  <a:tcPr anchor="ctr"/>
                </a:tc>
                <a:extLst>
                  <a:ext uri="{0D108BD9-81ED-4DB2-BD59-A6C34878D82A}">
                    <a16:rowId xmlns:a16="http://schemas.microsoft.com/office/drawing/2014/main" val="1820186820"/>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ctr"/>
                </a:tc>
                <a:extLst>
                  <a:ext uri="{0D108BD9-81ED-4DB2-BD59-A6C34878D82A}">
                    <a16:rowId xmlns:a16="http://schemas.microsoft.com/office/drawing/2014/main" val="856269535"/>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200" dirty="0">
                          <a:latin typeface="Calibri" panose="020F0502020204030204" pitchFamily="34" charset="0"/>
                          <a:cs typeface="Calibri" panose="020F0502020204030204" pitchFamily="34" charset="0"/>
                        </a:rPr>
                        <a:t>(2021). Recargo, Inc.. https://www.plugshare.com/</a:t>
                      </a:r>
                      <a:endParaRPr lang="en-US" sz="1200" dirty="0">
                        <a:latin typeface="Calibri" panose="020F0502020204030204" pitchFamily="34" charset="0"/>
                        <a:cs typeface="Calibri" panose="020F0502020204030204" pitchFamily="34" charset="0"/>
                      </a:endParaRPr>
                    </a:p>
                  </a:txBody>
                  <a:tcPr anchor="ctr"/>
                </a:tc>
                <a:tc>
                  <a:txBody>
                    <a:bodyPr/>
                    <a:lstStyle/>
                    <a:p>
                      <a:pPr algn="l"/>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40120287"/>
                  </a:ext>
                </a:extLst>
              </a:tr>
              <a:tr h="370840">
                <a:tc>
                  <a:txBody>
                    <a:bodyPr/>
                    <a:lstStyle/>
                    <a:p>
                      <a:pPr algn="l" rtl="0" fontAlgn="b"/>
                      <a:endParaRPr lang="en-US" sz="1200" dirty="0">
                        <a:effectLst/>
                        <a:latin typeface="Calibri" panose="020F0502020204030204" pitchFamily="34" charset="0"/>
                        <a:cs typeface="Calibri" panose="020F0502020204030204" pitchFamily="34" charset="0"/>
                      </a:endParaRPr>
                    </a:p>
                  </a:txBody>
                  <a:tcPr anchor="ctr"/>
                </a:tc>
                <a:tc>
                  <a:txBody>
                    <a:bodyPr/>
                    <a:lstStyle/>
                    <a:p>
                      <a:pPr algn="l"/>
                      <a:endParaRPr lang="en-US" sz="1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85736894"/>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938215" y="1338958"/>
            <a:ext cx="8315569" cy="4180084"/>
          </a:xfrm>
        </p:spPr>
        <p:txBody>
          <a:bodyPr>
            <a:normAutofit/>
          </a:bodyPr>
          <a:lstStyle/>
          <a:p>
            <a:pPr marL="0" indent="0" algn="ctr">
              <a:buNone/>
            </a:pPr>
            <a:r>
              <a:rPr lang="en-US" sz="6000" b="1" u="sng" dirty="0"/>
              <a:t>Thank you!</a:t>
            </a:r>
          </a:p>
        </p:txBody>
      </p:sp>
    </p:spTree>
    <p:extLst>
      <p:ext uri="{BB962C8B-B14F-4D97-AF65-F5344CB8AC3E}">
        <p14:creationId xmlns:p14="http://schemas.microsoft.com/office/powerpoint/2010/main" val="317115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8BC0-A35B-EB48-AC01-2B2830E960B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69749873-B395-6047-B60D-49609BBB7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231" y="178635"/>
            <a:ext cx="4184186" cy="5993565"/>
          </a:xfrm>
        </p:spPr>
      </p:pic>
      <p:pic>
        <p:nvPicPr>
          <p:cNvPr id="7" name="Picture 6" descr="Table&#10;&#10;Description automatically generated">
            <a:extLst>
              <a:ext uri="{FF2B5EF4-FFF2-40B4-BE49-F238E27FC236}">
                <a16:creationId xmlns:a16="http://schemas.microsoft.com/office/drawing/2014/main" id="{275C8C03-10F7-7D44-92C9-60E7C46C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755" y="1307621"/>
            <a:ext cx="4822514" cy="4242758"/>
          </a:xfrm>
          <a:prstGeom prst="rect">
            <a:avLst/>
          </a:prstGeom>
        </p:spPr>
      </p:pic>
    </p:spTree>
    <p:extLst>
      <p:ext uri="{BB962C8B-B14F-4D97-AF65-F5344CB8AC3E}">
        <p14:creationId xmlns:p14="http://schemas.microsoft.com/office/powerpoint/2010/main" val="31025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70B0-1A10-2B46-95D2-66BFFC6C7DDC}"/>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9AA260F1-11BE-6C47-B1D6-A41FD22C53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755" r="10583"/>
          <a:stretch/>
        </p:blipFill>
        <p:spPr>
          <a:xfrm>
            <a:off x="1856319" y="314793"/>
            <a:ext cx="10018713" cy="5821558"/>
          </a:xfrm>
        </p:spPr>
      </p:pic>
    </p:spTree>
    <p:extLst>
      <p:ext uri="{BB962C8B-B14F-4D97-AF65-F5344CB8AC3E}">
        <p14:creationId xmlns:p14="http://schemas.microsoft.com/office/powerpoint/2010/main" val="37381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FE8D-7C26-40C1-9B5A-D99AE4926C38}"/>
              </a:ext>
            </a:extLst>
          </p:cNvPr>
          <p:cNvSpPr>
            <a:spLocks noGrp="1"/>
          </p:cNvSpPr>
          <p:nvPr>
            <p:ph type="ctrTitle"/>
          </p:nvPr>
        </p:nvSpPr>
        <p:spPr>
          <a:xfrm>
            <a:off x="2928401" y="1380068"/>
            <a:ext cx="863423" cy="783201"/>
          </a:xfrm>
        </p:spPr>
        <p:txBody>
          <a:bodyPr>
            <a:normAutofit fontScale="90000"/>
          </a:bodyPr>
          <a:lstStyle/>
          <a:p>
            <a:r>
              <a:rPr lang="en-US" altLang="zh-TW" dirty="0"/>
              <a:t>-&gt;</a:t>
            </a:r>
            <a:endParaRPr lang="en-US" dirty="0"/>
          </a:p>
        </p:txBody>
      </p:sp>
      <p:sp>
        <p:nvSpPr>
          <p:cNvPr id="3" name="副標題 2">
            <a:extLst>
              <a:ext uri="{FF2B5EF4-FFF2-40B4-BE49-F238E27FC236}">
                <a16:creationId xmlns:a16="http://schemas.microsoft.com/office/drawing/2014/main" id="{F1D71533-AD07-463B-B549-4298EEE37E5B}"/>
              </a:ext>
            </a:extLst>
          </p:cNvPr>
          <p:cNvSpPr>
            <a:spLocks noGrp="1"/>
          </p:cNvSpPr>
          <p:nvPr>
            <p:ph type="subTitle" idx="1"/>
          </p:nvPr>
        </p:nvSpPr>
        <p:spPr/>
        <p:txBody>
          <a:bodyPr/>
          <a:lstStyle/>
          <a:p>
            <a:r>
              <a:rPr lang="en-US" altLang="zh-TW" dirty="0"/>
              <a:t>-&gt;</a:t>
            </a:r>
            <a:endParaRPr lang="en-US" dirty="0"/>
          </a:p>
        </p:txBody>
      </p:sp>
      <p:pic>
        <p:nvPicPr>
          <p:cNvPr id="7" name="圖片 6">
            <a:extLst>
              <a:ext uri="{FF2B5EF4-FFF2-40B4-BE49-F238E27FC236}">
                <a16:creationId xmlns:a16="http://schemas.microsoft.com/office/drawing/2014/main" id="{78CD3259-0494-426B-9B26-A37795F9C790}"/>
              </a:ext>
            </a:extLst>
          </p:cNvPr>
          <p:cNvPicPr>
            <a:picLocks noChangeAspect="1"/>
          </p:cNvPicPr>
          <p:nvPr/>
        </p:nvPicPr>
        <p:blipFill>
          <a:blip r:embed="rId2"/>
          <a:stretch>
            <a:fillRect/>
          </a:stretch>
        </p:blipFill>
        <p:spPr>
          <a:xfrm>
            <a:off x="1167558" y="2675208"/>
            <a:ext cx="9689154" cy="722780"/>
          </a:xfrm>
          <a:prstGeom prst="rect">
            <a:avLst/>
          </a:prstGeom>
        </p:spPr>
      </p:pic>
      <p:pic>
        <p:nvPicPr>
          <p:cNvPr id="9" name="圖片 8">
            <a:extLst>
              <a:ext uri="{FF2B5EF4-FFF2-40B4-BE49-F238E27FC236}">
                <a16:creationId xmlns:a16="http://schemas.microsoft.com/office/drawing/2014/main" id="{C0113040-F0C6-40C0-8662-5C88FF52D870}"/>
              </a:ext>
            </a:extLst>
          </p:cNvPr>
          <p:cNvPicPr>
            <a:picLocks noChangeAspect="1"/>
          </p:cNvPicPr>
          <p:nvPr/>
        </p:nvPicPr>
        <p:blipFill>
          <a:blip r:embed="rId3"/>
          <a:stretch>
            <a:fillRect/>
          </a:stretch>
        </p:blipFill>
        <p:spPr>
          <a:xfrm>
            <a:off x="1791081" y="3575994"/>
            <a:ext cx="8232780" cy="1168920"/>
          </a:xfrm>
          <a:prstGeom prst="rect">
            <a:avLst/>
          </a:prstGeom>
        </p:spPr>
      </p:pic>
      <p:pic>
        <p:nvPicPr>
          <p:cNvPr id="11" name="圖片 10">
            <a:extLst>
              <a:ext uri="{FF2B5EF4-FFF2-40B4-BE49-F238E27FC236}">
                <a16:creationId xmlns:a16="http://schemas.microsoft.com/office/drawing/2014/main" id="{2D03B8F8-2CF0-407D-AD5D-44BAEE21FE62}"/>
              </a:ext>
            </a:extLst>
          </p:cNvPr>
          <p:cNvPicPr>
            <a:picLocks noChangeAspect="1"/>
          </p:cNvPicPr>
          <p:nvPr/>
        </p:nvPicPr>
        <p:blipFill>
          <a:blip r:embed="rId4"/>
          <a:stretch>
            <a:fillRect/>
          </a:stretch>
        </p:blipFill>
        <p:spPr>
          <a:xfrm>
            <a:off x="0" y="173325"/>
            <a:ext cx="11231883" cy="609876"/>
          </a:xfrm>
          <a:prstGeom prst="rect">
            <a:avLst/>
          </a:prstGeom>
        </p:spPr>
      </p:pic>
      <p:pic>
        <p:nvPicPr>
          <p:cNvPr id="13" name="圖片 12">
            <a:extLst>
              <a:ext uri="{FF2B5EF4-FFF2-40B4-BE49-F238E27FC236}">
                <a16:creationId xmlns:a16="http://schemas.microsoft.com/office/drawing/2014/main" id="{F5CC80D8-C955-4F9B-BFBC-C662AB8475F9}"/>
              </a:ext>
            </a:extLst>
          </p:cNvPr>
          <p:cNvPicPr>
            <a:picLocks noChangeAspect="1"/>
          </p:cNvPicPr>
          <p:nvPr/>
        </p:nvPicPr>
        <p:blipFill>
          <a:blip r:embed="rId5"/>
          <a:stretch>
            <a:fillRect/>
          </a:stretch>
        </p:blipFill>
        <p:spPr>
          <a:xfrm>
            <a:off x="592158" y="957578"/>
            <a:ext cx="7573645" cy="1356824"/>
          </a:xfrm>
          <a:prstGeom prst="rect">
            <a:avLst/>
          </a:prstGeom>
        </p:spPr>
      </p:pic>
      <p:pic>
        <p:nvPicPr>
          <p:cNvPr id="15" name="圖片 14">
            <a:extLst>
              <a:ext uri="{FF2B5EF4-FFF2-40B4-BE49-F238E27FC236}">
                <a16:creationId xmlns:a16="http://schemas.microsoft.com/office/drawing/2014/main" id="{1466FD74-190E-4B25-BF3B-D84445086D97}"/>
              </a:ext>
            </a:extLst>
          </p:cNvPr>
          <p:cNvPicPr>
            <a:picLocks noChangeAspect="1"/>
          </p:cNvPicPr>
          <p:nvPr/>
        </p:nvPicPr>
        <p:blipFill>
          <a:blip r:embed="rId6"/>
          <a:stretch>
            <a:fillRect/>
          </a:stretch>
        </p:blipFill>
        <p:spPr>
          <a:xfrm>
            <a:off x="2407642" y="5186047"/>
            <a:ext cx="9401175" cy="714375"/>
          </a:xfrm>
          <a:prstGeom prst="rect">
            <a:avLst/>
          </a:prstGeom>
        </p:spPr>
      </p:pic>
      <p:sp>
        <p:nvSpPr>
          <p:cNvPr id="16" name="箭號: 向右 15">
            <a:extLst>
              <a:ext uri="{FF2B5EF4-FFF2-40B4-BE49-F238E27FC236}">
                <a16:creationId xmlns:a16="http://schemas.microsoft.com/office/drawing/2014/main" id="{AAD9072D-6263-49E8-9B20-C0A426862B3D}"/>
              </a:ext>
            </a:extLst>
          </p:cNvPr>
          <p:cNvSpPr/>
          <p:nvPr/>
        </p:nvSpPr>
        <p:spPr>
          <a:xfrm>
            <a:off x="684110" y="2766475"/>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號: 向右 16">
            <a:extLst>
              <a:ext uri="{FF2B5EF4-FFF2-40B4-BE49-F238E27FC236}">
                <a16:creationId xmlns:a16="http://schemas.microsoft.com/office/drawing/2014/main" id="{345BEC40-B21A-4CE2-9C52-C675CBCC1BD1}"/>
              </a:ext>
            </a:extLst>
          </p:cNvPr>
          <p:cNvSpPr/>
          <p:nvPr/>
        </p:nvSpPr>
        <p:spPr>
          <a:xfrm>
            <a:off x="200661" y="1594111"/>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號: 向右 17">
            <a:extLst>
              <a:ext uri="{FF2B5EF4-FFF2-40B4-BE49-F238E27FC236}">
                <a16:creationId xmlns:a16="http://schemas.microsoft.com/office/drawing/2014/main" id="{35A3382B-C103-45CD-A69E-4AC2DAF65254}"/>
              </a:ext>
            </a:extLst>
          </p:cNvPr>
          <p:cNvSpPr/>
          <p:nvPr/>
        </p:nvSpPr>
        <p:spPr>
          <a:xfrm>
            <a:off x="1928794" y="539487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號: 向右 18">
            <a:extLst>
              <a:ext uri="{FF2B5EF4-FFF2-40B4-BE49-F238E27FC236}">
                <a16:creationId xmlns:a16="http://schemas.microsoft.com/office/drawing/2014/main" id="{36424368-A392-4866-9E46-7484247021FF}"/>
              </a:ext>
            </a:extLst>
          </p:cNvPr>
          <p:cNvSpPr/>
          <p:nvPr/>
        </p:nvSpPr>
        <p:spPr>
          <a:xfrm>
            <a:off x="1346128" y="399140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97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905</TotalTime>
  <Words>2175</Words>
  <Application>Microsoft Office PowerPoint</Application>
  <PresentationFormat>Widescreen</PresentationFormat>
  <Paragraphs>274</Paragraphs>
  <Slides>61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docs-Calibri</vt:lpstr>
      <vt:lpstr>Arial</vt:lpstr>
      <vt:lpstr>Calibri</vt:lpstr>
      <vt:lpstr>Corbel</vt:lpstr>
      <vt:lpstr>Times New Roman</vt:lpstr>
      <vt:lpstr>Parallax</vt:lpstr>
      <vt:lpstr>An Electric Craving</vt:lpstr>
      <vt:lpstr>Introduction</vt:lpstr>
      <vt:lpstr>Theme of the Study</vt:lpstr>
      <vt:lpstr>EV or Gas  Car?</vt:lpstr>
      <vt:lpstr>Brief Summary of findings</vt:lpstr>
      <vt:lpstr>PowerPoint Presentation</vt:lpstr>
      <vt:lpstr>PowerPoint Presentation</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Pt 1 The Two types of Graphs</vt:lpstr>
      <vt:lpstr>PowerPoint Presentation</vt:lpstr>
      <vt:lpstr>Q3 pt 3 Coding </vt:lpstr>
      <vt:lpstr>Q3 pt 4Tesla 3 vs Ford F Series  Years it takes for Tesla to payout the Price Difference</vt:lpstr>
      <vt:lpstr>PowerPoint Presentation</vt:lpstr>
      <vt:lpstr>PowerPoint Presentation</vt:lpstr>
      <vt:lpstr>Q3 Will EVs really pay themselves off?</vt:lpstr>
      <vt:lpstr>Q.4 What factors might hint that a city has plentiful charging stations?</vt:lpstr>
      <vt:lpstr>Q.4 Correlational Study</vt:lpstr>
      <vt:lpstr>Q.4.1 - City List and City Population Density (cleaning)</vt:lpstr>
      <vt:lpstr>Q.4.1 - City List and City Population Density (cleaning)</vt:lpstr>
      <vt:lpstr>Q.4.1 – Urbanized Areas (cleaning)</vt:lpstr>
      <vt:lpstr>Q.4.1 – Urbanized Areas (cleaning)</vt:lpstr>
      <vt:lpstr>Q.4.2 – CA Gas Prices (cleaning)</vt:lpstr>
      <vt:lpstr>Q.4.2 – CA Gas Prices (cleaning)</vt:lpstr>
      <vt:lpstr>Q.4.2 – CA Gas Prices (cleaning)</vt:lpstr>
      <vt:lpstr>Q.4.2 –  Cities data for Gas Prices (merging)</vt:lpstr>
      <vt:lpstr>Q.4.3</vt:lpstr>
      <vt:lpstr>Q.4.1 –  Creating scatterplot with R^2</vt:lpstr>
      <vt:lpstr>Q.4.1 –  Scatterplot for Q.1</vt:lpstr>
      <vt:lpstr>Q.4.1 –  CA Cities data for population and “institutions” studies</vt:lpstr>
      <vt:lpstr>Q.4.2 –  CA Cities data for gas prices</vt:lpstr>
      <vt:lpstr>Q.4.3 What else is there? (institution type 1)</vt:lpstr>
      <vt:lpstr>Q.4.4 What else is there?</vt:lpstr>
      <vt:lpstr>Q.4.3/4 – Yelp API</vt:lpstr>
      <vt:lpstr>Q.4.3/4 – Yelp API</vt:lpstr>
      <vt:lpstr>Q.4.3/4 – Yelp API</vt:lpstr>
      <vt:lpstr>Q.4.3/4 – Yelp API</vt:lpstr>
      <vt:lpstr>Q.4.3/4 – Yelp API</vt:lpstr>
      <vt:lpstr>Q.4.3/4 –  API Query Progress Tracking</vt:lpstr>
      <vt:lpstr>Q.4.3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Sanabu W</cp:lastModifiedBy>
  <cp:revision>118</cp:revision>
  <dcterms:created xsi:type="dcterms:W3CDTF">2021-01-15T00:39:56Z</dcterms:created>
  <dcterms:modified xsi:type="dcterms:W3CDTF">2021-01-17T00:55:34Z</dcterms:modified>
</cp:coreProperties>
</file>